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  <p:sldMasterId id="2147483682" r:id="rId5"/>
  </p:sldMasterIdLst>
  <p:notesMasterIdLst>
    <p:notesMasterId r:id="rId66"/>
  </p:notesMasterIdLst>
  <p:handoutMasterIdLst>
    <p:handoutMasterId r:id="rId67"/>
  </p:handoutMasterIdLst>
  <p:sldIdLst>
    <p:sldId id="354" r:id="rId6"/>
    <p:sldId id="302" r:id="rId7"/>
    <p:sldId id="286" r:id="rId8"/>
    <p:sldId id="291" r:id="rId9"/>
    <p:sldId id="288" r:id="rId10"/>
    <p:sldId id="318" r:id="rId11"/>
    <p:sldId id="290" r:id="rId12"/>
    <p:sldId id="366" r:id="rId13"/>
    <p:sldId id="304" r:id="rId14"/>
    <p:sldId id="260" r:id="rId15"/>
    <p:sldId id="258" r:id="rId16"/>
    <p:sldId id="262" r:id="rId17"/>
    <p:sldId id="371" r:id="rId18"/>
    <p:sldId id="264" r:id="rId19"/>
    <p:sldId id="289" r:id="rId20"/>
    <p:sldId id="295" r:id="rId21"/>
    <p:sldId id="292" r:id="rId22"/>
    <p:sldId id="367" r:id="rId23"/>
    <p:sldId id="368" r:id="rId24"/>
    <p:sldId id="294" r:id="rId25"/>
    <p:sldId id="293" r:id="rId26"/>
    <p:sldId id="259" r:id="rId27"/>
    <p:sldId id="296" r:id="rId28"/>
    <p:sldId id="297" r:id="rId29"/>
    <p:sldId id="298" r:id="rId30"/>
    <p:sldId id="299" r:id="rId31"/>
    <p:sldId id="373" r:id="rId32"/>
    <p:sldId id="369" r:id="rId33"/>
    <p:sldId id="301" r:id="rId34"/>
    <p:sldId id="300" r:id="rId35"/>
    <p:sldId id="284" r:id="rId36"/>
    <p:sldId id="285" r:id="rId37"/>
    <p:sldId id="376" r:id="rId38"/>
    <p:sldId id="287" r:id="rId39"/>
    <p:sldId id="374" r:id="rId40"/>
    <p:sldId id="319" r:id="rId41"/>
    <p:sldId id="322" r:id="rId42"/>
    <p:sldId id="378" r:id="rId43"/>
    <p:sldId id="379" r:id="rId44"/>
    <p:sldId id="377" r:id="rId45"/>
    <p:sldId id="323" r:id="rId46"/>
    <p:sldId id="380" r:id="rId47"/>
    <p:sldId id="381" r:id="rId48"/>
    <p:sldId id="328" r:id="rId49"/>
    <p:sldId id="365" r:id="rId50"/>
    <p:sldId id="329" r:id="rId51"/>
    <p:sldId id="382" r:id="rId52"/>
    <p:sldId id="330" r:id="rId53"/>
    <p:sldId id="266" r:id="rId54"/>
    <p:sldId id="356" r:id="rId55"/>
    <p:sldId id="357" r:id="rId56"/>
    <p:sldId id="355" r:id="rId57"/>
    <p:sldId id="358" r:id="rId58"/>
    <p:sldId id="359" r:id="rId59"/>
    <p:sldId id="360" r:id="rId60"/>
    <p:sldId id="361" r:id="rId61"/>
    <p:sldId id="362" r:id="rId62"/>
    <p:sldId id="363" r:id="rId63"/>
    <p:sldId id="364" r:id="rId64"/>
    <p:sldId id="353" r:id="rId6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4EF"/>
    <a:srgbClr val="024EA2"/>
    <a:srgbClr val="6BB745"/>
    <a:srgbClr val="174194"/>
    <a:srgbClr val="1649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Közepesen sötét stílus 2 – 1. jelölőszín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>
    <p:restoredLeft sz="20019" autoAdjust="0"/>
    <p:restoredTop sz="84939" autoAdjust="0"/>
  </p:normalViewPr>
  <p:slideViewPr>
    <p:cSldViewPr snapToGrid="0" snapToObjects="1">
      <p:cViewPr varScale="1">
        <p:scale>
          <a:sx n="64" d="100"/>
          <a:sy n="64" d="100"/>
        </p:scale>
        <p:origin x="504" y="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48" d="100"/>
          <a:sy n="48" d="100"/>
        </p:scale>
        <p:origin x="2688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63" Type="http://schemas.openxmlformats.org/officeDocument/2006/relationships/slide" Target="slides/slide58.xml"/><Relationship Id="rId68" Type="http://schemas.openxmlformats.org/officeDocument/2006/relationships/presProps" Target="presProps.xml"/><Relationship Id="rId7" Type="http://schemas.openxmlformats.org/officeDocument/2006/relationships/slide" Target="slides/slide2.xml"/><Relationship Id="rId71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66" Type="http://schemas.openxmlformats.org/officeDocument/2006/relationships/notesMaster" Target="notesMasters/notesMaster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61" Type="http://schemas.openxmlformats.org/officeDocument/2006/relationships/slide" Target="slides/slide56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viewProps" Target="viewProps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handoutMaster" Target="handoutMasters/handoutMaster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5B873EF-7195-4EF5-9649-7DE17FBCF9FD}" type="doc">
      <dgm:prSet loTypeId="urn:microsoft.com/office/officeart/2005/8/layout/radial5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hu-HU"/>
        </a:p>
      </dgm:t>
    </dgm:pt>
    <dgm:pt modelId="{4ED8DB23-05C0-4B82-88D0-66EEDAEFEDCE}">
      <dgm:prSet phldrT="[Szöveg]" custT="1"/>
      <dgm:spPr/>
      <dgm:t>
        <a:bodyPr/>
        <a:lstStyle/>
        <a:p>
          <a:r>
            <a:rPr lang="hu-HU" sz="1600" dirty="0"/>
            <a:t>Adatforrás</a:t>
          </a:r>
        </a:p>
      </dgm:t>
    </dgm:pt>
    <dgm:pt modelId="{80367A0F-E523-4603-B895-934A3D3082B0}" type="parTrans" cxnId="{50FD0866-56C8-4F25-B7CD-089A3ED470E2}">
      <dgm:prSet/>
      <dgm:spPr/>
      <dgm:t>
        <a:bodyPr/>
        <a:lstStyle/>
        <a:p>
          <a:endParaRPr lang="hu-HU"/>
        </a:p>
      </dgm:t>
    </dgm:pt>
    <dgm:pt modelId="{0189B315-05AA-497E-AF83-E76293757C8F}" type="sibTrans" cxnId="{50FD0866-56C8-4F25-B7CD-089A3ED470E2}">
      <dgm:prSet/>
      <dgm:spPr/>
      <dgm:t>
        <a:bodyPr/>
        <a:lstStyle/>
        <a:p>
          <a:endParaRPr lang="hu-HU"/>
        </a:p>
      </dgm:t>
    </dgm:pt>
    <dgm:pt modelId="{BE0EFE63-674C-4653-B314-BAB2F02BF42D}">
      <dgm:prSet phldrT="[Szöveg]" custT="1"/>
      <dgm:spPr/>
      <dgm:t>
        <a:bodyPr/>
        <a:lstStyle/>
        <a:p>
          <a:r>
            <a:rPr lang="hu-HU" sz="1400" dirty="0"/>
            <a:t>Médiaelemek: képek, videók, hangok</a:t>
          </a:r>
        </a:p>
      </dgm:t>
    </dgm:pt>
    <dgm:pt modelId="{71BF43D0-69E1-4D41-A5E8-272D712FE530}" type="parTrans" cxnId="{1FB75160-0599-4388-99E7-254EEAF5D6D4}">
      <dgm:prSet custT="1"/>
      <dgm:spPr/>
      <dgm:t>
        <a:bodyPr/>
        <a:lstStyle/>
        <a:p>
          <a:endParaRPr lang="hu-HU" sz="1100"/>
        </a:p>
      </dgm:t>
    </dgm:pt>
    <dgm:pt modelId="{91F082A9-591A-4A0E-B7C9-CDF65F7083D5}" type="sibTrans" cxnId="{1FB75160-0599-4388-99E7-254EEAF5D6D4}">
      <dgm:prSet/>
      <dgm:spPr/>
      <dgm:t>
        <a:bodyPr/>
        <a:lstStyle/>
        <a:p>
          <a:endParaRPr lang="hu-HU"/>
        </a:p>
      </dgm:t>
    </dgm:pt>
    <dgm:pt modelId="{38D42A23-8A63-4778-AF79-B6A0012DF292}">
      <dgm:prSet phldrT="[Szöveg]" custT="1"/>
      <dgm:spPr/>
      <dgm:t>
        <a:bodyPr/>
        <a:lstStyle/>
        <a:p>
          <a:r>
            <a:rPr lang="hu-HU" sz="1400" dirty="0"/>
            <a:t>Közösségi platformok, </a:t>
          </a:r>
          <a:r>
            <a:rPr lang="hu-HU" sz="1400" dirty="0" err="1"/>
            <a:t>crowdsourcing</a:t>
          </a:r>
          <a:endParaRPr lang="hu-HU" sz="1400" dirty="0"/>
        </a:p>
      </dgm:t>
    </dgm:pt>
    <dgm:pt modelId="{DEF9EEAC-9724-41ED-9527-C4878FCD8FF6}" type="parTrans" cxnId="{2D8EB528-D1F2-485B-937F-1CF486D0BF33}">
      <dgm:prSet custT="1"/>
      <dgm:spPr/>
      <dgm:t>
        <a:bodyPr/>
        <a:lstStyle/>
        <a:p>
          <a:endParaRPr lang="hu-HU" sz="1100"/>
        </a:p>
      </dgm:t>
    </dgm:pt>
    <dgm:pt modelId="{50F956E9-3783-42F0-AD97-F10F6ED5F323}" type="sibTrans" cxnId="{2D8EB528-D1F2-485B-937F-1CF486D0BF33}">
      <dgm:prSet/>
      <dgm:spPr/>
      <dgm:t>
        <a:bodyPr/>
        <a:lstStyle/>
        <a:p>
          <a:endParaRPr lang="hu-HU"/>
        </a:p>
      </dgm:t>
    </dgm:pt>
    <dgm:pt modelId="{8867280F-2699-4A22-8C7A-FC69D0E7C509}">
      <dgm:prSet phldrT="[Szöveg]" custT="1"/>
      <dgm:spPr/>
      <dgm:t>
        <a:bodyPr/>
        <a:lstStyle/>
        <a:p>
          <a:r>
            <a:rPr lang="hu-HU" sz="1400" dirty="0"/>
            <a:t>Tradicionális adatbázisok</a:t>
          </a:r>
        </a:p>
      </dgm:t>
    </dgm:pt>
    <dgm:pt modelId="{18BB5A9B-3585-472D-B2C7-7BA3E0206BB3}" type="parTrans" cxnId="{8C82004E-91D2-4687-B1AA-B4BAEBCEA1CF}">
      <dgm:prSet custT="1"/>
      <dgm:spPr/>
      <dgm:t>
        <a:bodyPr/>
        <a:lstStyle/>
        <a:p>
          <a:endParaRPr lang="hu-HU" sz="1100"/>
        </a:p>
      </dgm:t>
    </dgm:pt>
    <dgm:pt modelId="{909ED3CD-F5F4-4F44-BF19-079D22550EE6}" type="sibTrans" cxnId="{8C82004E-91D2-4687-B1AA-B4BAEBCEA1CF}">
      <dgm:prSet/>
      <dgm:spPr/>
      <dgm:t>
        <a:bodyPr/>
        <a:lstStyle/>
        <a:p>
          <a:endParaRPr lang="hu-HU"/>
        </a:p>
      </dgm:t>
    </dgm:pt>
    <dgm:pt modelId="{D11AA76F-20EC-4939-9841-B648C0229E90}">
      <dgm:prSet phldrT="[Szöveg]" custT="1"/>
      <dgm:spPr/>
      <dgm:t>
        <a:bodyPr/>
        <a:lstStyle/>
        <a:p>
          <a:r>
            <a:rPr lang="hu-HU" sz="1400" dirty="0" err="1"/>
            <a:t>IoT</a:t>
          </a:r>
          <a:r>
            <a:rPr lang="hu-HU" sz="1400" dirty="0"/>
            <a:t> szenzorok</a:t>
          </a:r>
        </a:p>
      </dgm:t>
    </dgm:pt>
    <dgm:pt modelId="{3E172585-0317-4982-BD16-27FBE565B80E}" type="parTrans" cxnId="{ECA289F6-1730-48A7-A3DD-10F6C72EF247}">
      <dgm:prSet custT="1"/>
      <dgm:spPr/>
      <dgm:t>
        <a:bodyPr/>
        <a:lstStyle/>
        <a:p>
          <a:endParaRPr lang="hu-HU" sz="1100"/>
        </a:p>
      </dgm:t>
    </dgm:pt>
    <dgm:pt modelId="{ABF04C90-792A-428F-862C-3DC0BC799228}" type="sibTrans" cxnId="{ECA289F6-1730-48A7-A3DD-10F6C72EF247}">
      <dgm:prSet/>
      <dgm:spPr/>
      <dgm:t>
        <a:bodyPr/>
        <a:lstStyle/>
        <a:p>
          <a:endParaRPr lang="hu-HU"/>
        </a:p>
      </dgm:t>
    </dgm:pt>
    <dgm:pt modelId="{1BFA0A0B-B414-4A7D-B5F0-08C80505C86C}">
      <dgm:prSet phldrT="[Szöveg]" custT="1"/>
      <dgm:spPr/>
      <dgm:t>
        <a:bodyPr/>
        <a:lstStyle/>
        <a:p>
          <a:r>
            <a:rPr lang="hu-HU" sz="1400" dirty="0"/>
            <a:t>Weben elérhető tartalmak</a:t>
          </a:r>
        </a:p>
      </dgm:t>
    </dgm:pt>
    <dgm:pt modelId="{0BF8A3AD-E4F3-4ECC-BB3F-BBD998843B47}" type="parTrans" cxnId="{5CA9B920-EF33-4A24-983D-82D93C6AACB7}">
      <dgm:prSet custT="1"/>
      <dgm:spPr/>
      <dgm:t>
        <a:bodyPr/>
        <a:lstStyle/>
        <a:p>
          <a:endParaRPr lang="hu-HU" sz="1100"/>
        </a:p>
      </dgm:t>
    </dgm:pt>
    <dgm:pt modelId="{0FDC8F5B-3F09-43D9-A75F-1069E36821E1}" type="sibTrans" cxnId="{5CA9B920-EF33-4A24-983D-82D93C6AACB7}">
      <dgm:prSet/>
      <dgm:spPr/>
      <dgm:t>
        <a:bodyPr/>
        <a:lstStyle/>
        <a:p>
          <a:endParaRPr lang="hu-HU"/>
        </a:p>
      </dgm:t>
    </dgm:pt>
    <dgm:pt modelId="{C7ECD89E-6D70-476D-AB78-AA0D000A047D}">
      <dgm:prSet phldrT="[Szöveg]" custT="1"/>
      <dgm:spPr/>
      <dgm:t>
        <a:bodyPr/>
        <a:lstStyle/>
        <a:p>
          <a:r>
            <a:rPr lang="hu-HU" sz="1400" dirty="0"/>
            <a:t>Felhő-szolgáltatásokban tárolt tartalmak</a:t>
          </a:r>
        </a:p>
      </dgm:t>
    </dgm:pt>
    <dgm:pt modelId="{D261662E-525A-4797-855C-F60D79CE0F5C}" type="parTrans" cxnId="{751773D3-54D2-402C-B871-655D55179581}">
      <dgm:prSet custT="1"/>
      <dgm:spPr/>
      <dgm:t>
        <a:bodyPr/>
        <a:lstStyle/>
        <a:p>
          <a:endParaRPr lang="hu-HU" sz="1100"/>
        </a:p>
      </dgm:t>
    </dgm:pt>
    <dgm:pt modelId="{8A71BF2E-0F8A-48DA-87CD-D63E21AFBA64}" type="sibTrans" cxnId="{751773D3-54D2-402C-B871-655D55179581}">
      <dgm:prSet/>
      <dgm:spPr/>
      <dgm:t>
        <a:bodyPr/>
        <a:lstStyle/>
        <a:p>
          <a:endParaRPr lang="hu-HU"/>
        </a:p>
      </dgm:t>
    </dgm:pt>
    <dgm:pt modelId="{5EEEA6EA-3CB8-4A70-8051-3B05C1E54BE0}" type="pres">
      <dgm:prSet presAssocID="{65B873EF-7195-4EF5-9649-7DE17FBCF9FD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CF0356F9-9EEF-4D32-B520-638B2E564BE1}" type="pres">
      <dgm:prSet presAssocID="{4ED8DB23-05C0-4B82-88D0-66EEDAEFEDCE}" presName="centerShape" presStyleLbl="node0" presStyleIdx="0" presStyleCnt="1"/>
      <dgm:spPr/>
    </dgm:pt>
    <dgm:pt modelId="{2BF9BEA7-5E87-4FCF-B505-70EEAFEE32C4}" type="pres">
      <dgm:prSet presAssocID="{71BF43D0-69E1-4D41-A5E8-272D712FE530}" presName="parTrans" presStyleLbl="sibTrans2D1" presStyleIdx="0" presStyleCnt="6"/>
      <dgm:spPr/>
    </dgm:pt>
    <dgm:pt modelId="{195F8209-45CB-41FE-9C0E-B68E6711813C}" type="pres">
      <dgm:prSet presAssocID="{71BF43D0-69E1-4D41-A5E8-272D712FE530}" presName="connectorText" presStyleLbl="sibTrans2D1" presStyleIdx="0" presStyleCnt="6"/>
      <dgm:spPr/>
    </dgm:pt>
    <dgm:pt modelId="{F3C43259-1753-4DC9-BB02-5BB3B2821B44}" type="pres">
      <dgm:prSet presAssocID="{BE0EFE63-674C-4653-B314-BAB2F02BF42D}" presName="node" presStyleLbl="node1" presStyleIdx="0" presStyleCnt="6" custScaleX="123792" custScaleY="123792">
        <dgm:presLayoutVars>
          <dgm:bulletEnabled val="1"/>
        </dgm:presLayoutVars>
      </dgm:prSet>
      <dgm:spPr/>
    </dgm:pt>
    <dgm:pt modelId="{C366C7D6-D2EF-41D3-BB57-EFF501E9465F}" type="pres">
      <dgm:prSet presAssocID="{DEF9EEAC-9724-41ED-9527-C4878FCD8FF6}" presName="parTrans" presStyleLbl="sibTrans2D1" presStyleIdx="1" presStyleCnt="6"/>
      <dgm:spPr/>
    </dgm:pt>
    <dgm:pt modelId="{0F1681B6-9A22-476F-9A24-4FB46517714C}" type="pres">
      <dgm:prSet presAssocID="{DEF9EEAC-9724-41ED-9527-C4878FCD8FF6}" presName="connectorText" presStyleLbl="sibTrans2D1" presStyleIdx="1" presStyleCnt="6"/>
      <dgm:spPr/>
    </dgm:pt>
    <dgm:pt modelId="{81EDBAD5-D677-4A38-A057-9A96BC8F2A1F}" type="pres">
      <dgm:prSet presAssocID="{38D42A23-8A63-4778-AF79-B6A0012DF292}" presName="node" presStyleLbl="node1" presStyleIdx="1" presStyleCnt="6" custScaleX="123792" custScaleY="123792">
        <dgm:presLayoutVars>
          <dgm:bulletEnabled val="1"/>
        </dgm:presLayoutVars>
      </dgm:prSet>
      <dgm:spPr/>
    </dgm:pt>
    <dgm:pt modelId="{7542217A-D01E-496D-A9E2-C314DAA922E4}" type="pres">
      <dgm:prSet presAssocID="{18BB5A9B-3585-472D-B2C7-7BA3E0206BB3}" presName="parTrans" presStyleLbl="sibTrans2D1" presStyleIdx="2" presStyleCnt="6"/>
      <dgm:spPr/>
    </dgm:pt>
    <dgm:pt modelId="{7EAB806C-EB6E-4C3F-A001-E650FBC62304}" type="pres">
      <dgm:prSet presAssocID="{18BB5A9B-3585-472D-B2C7-7BA3E0206BB3}" presName="connectorText" presStyleLbl="sibTrans2D1" presStyleIdx="2" presStyleCnt="6"/>
      <dgm:spPr/>
    </dgm:pt>
    <dgm:pt modelId="{D7027BAF-3D24-4158-ACB3-0A6B5BA33235}" type="pres">
      <dgm:prSet presAssocID="{8867280F-2699-4A22-8C7A-FC69D0E7C509}" presName="node" presStyleLbl="node1" presStyleIdx="2" presStyleCnt="6" custScaleX="123792" custScaleY="123792">
        <dgm:presLayoutVars>
          <dgm:bulletEnabled val="1"/>
        </dgm:presLayoutVars>
      </dgm:prSet>
      <dgm:spPr/>
    </dgm:pt>
    <dgm:pt modelId="{1799C7D6-11B2-483F-ABF4-5945575B9307}" type="pres">
      <dgm:prSet presAssocID="{3E172585-0317-4982-BD16-27FBE565B80E}" presName="parTrans" presStyleLbl="sibTrans2D1" presStyleIdx="3" presStyleCnt="6"/>
      <dgm:spPr/>
    </dgm:pt>
    <dgm:pt modelId="{5405D68A-DF26-477E-9BFB-32A54A435F06}" type="pres">
      <dgm:prSet presAssocID="{3E172585-0317-4982-BD16-27FBE565B80E}" presName="connectorText" presStyleLbl="sibTrans2D1" presStyleIdx="3" presStyleCnt="6"/>
      <dgm:spPr/>
    </dgm:pt>
    <dgm:pt modelId="{D8C4A400-BA92-4DFF-BB7A-8A06714934A0}" type="pres">
      <dgm:prSet presAssocID="{D11AA76F-20EC-4939-9841-B648C0229E90}" presName="node" presStyleLbl="node1" presStyleIdx="3" presStyleCnt="6" custScaleX="123792" custScaleY="123792">
        <dgm:presLayoutVars>
          <dgm:bulletEnabled val="1"/>
        </dgm:presLayoutVars>
      </dgm:prSet>
      <dgm:spPr/>
    </dgm:pt>
    <dgm:pt modelId="{27872F69-389C-45B3-8BCF-ADAE63EDAB1A}" type="pres">
      <dgm:prSet presAssocID="{0BF8A3AD-E4F3-4ECC-BB3F-BBD998843B47}" presName="parTrans" presStyleLbl="sibTrans2D1" presStyleIdx="4" presStyleCnt="6"/>
      <dgm:spPr/>
    </dgm:pt>
    <dgm:pt modelId="{F608E3BD-FB5C-4178-B406-559DB63195AD}" type="pres">
      <dgm:prSet presAssocID="{0BF8A3AD-E4F3-4ECC-BB3F-BBD998843B47}" presName="connectorText" presStyleLbl="sibTrans2D1" presStyleIdx="4" presStyleCnt="6"/>
      <dgm:spPr/>
    </dgm:pt>
    <dgm:pt modelId="{EA20F7C4-1A4D-4C95-9380-0872C231243C}" type="pres">
      <dgm:prSet presAssocID="{1BFA0A0B-B414-4A7D-B5F0-08C80505C86C}" presName="node" presStyleLbl="node1" presStyleIdx="4" presStyleCnt="6" custScaleX="123792" custScaleY="123792">
        <dgm:presLayoutVars>
          <dgm:bulletEnabled val="1"/>
        </dgm:presLayoutVars>
      </dgm:prSet>
      <dgm:spPr/>
    </dgm:pt>
    <dgm:pt modelId="{1BDC3532-742C-48AC-83C5-F0ED537DE722}" type="pres">
      <dgm:prSet presAssocID="{D261662E-525A-4797-855C-F60D79CE0F5C}" presName="parTrans" presStyleLbl="sibTrans2D1" presStyleIdx="5" presStyleCnt="6"/>
      <dgm:spPr/>
    </dgm:pt>
    <dgm:pt modelId="{FA0424AE-1505-4E4D-B42A-2626E74ABE4D}" type="pres">
      <dgm:prSet presAssocID="{D261662E-525A-4797-855C-F60D79CE0F5C}" presName="connectorText" presStyleLbl="sibTrans2D1" presStyleIdx="5" presStyleCnt="6"/>
      <dgm:spPr/>
    </dgm:pt>
    <dgm:pt modelId="{654B4CB2-3725-4B7A-8EBF-25729A069BAA}" type="pres">
      <dgm:prSet presAssocID="{C7ECD89E-6D70-476D-AB78-AA0D000A047D}" presName="node" presStyleLbl="node1" presStyleIdx="5" presStyleCnt="6" custScaleX="123792" custScaleY="123792">
        <dgm:presLayoutVars>
          <dgm:bulletEnabled val="1"/>
        </dgm:presLayoutVars>
      </dgm:prSet>
      <dgm:spPr/>
    </dgm:pt>
  </dgm:ptLst>
  <dgm:cxnLst>
    <dgm:cxn modelId="{C1A79C15-A053-43B4-BBD2-ED1F8ADE4EA1}" type="presOf" srcId="{18BB5A9B-3585-472D-B2C7-7BA3E0206BB3}" destId="{7EAB806C-EB6E-4C3F-A001-E650FBC62304}" srcOrd="1" destOrd="0" presId="urn:microsoft.com/office/officeart/2005/8/layout/radial5"/>
    <dgm:cxn modelId="{C77AA61B-70B2-4FBC-BD6E-2D358E66F3C2}" type="presOf" srcId="{DEF9EEAC-9724-41ED-9527-C4878FCD8FF6}" destId="{0F1681B6-9A22-476F-9A24-4FB46517714C}" srcOrd="1" destOrd="0" presId="urn:microsoft.com/office/officeart/2005/8/layout/radial5"/>
    <dgm:cxn modelId="{F6F8791E-B4D6-4F11-B46F-F38DCB56CBFC}" type="presOf" srcId="{3E172585-0317-4982-BD16-27FBE565B80E}" destId="{5405D68A-DF26-477E-9BFB-32A54A435F06}" srcOrd="1" destOrd="0" presId="urn:microsoft.com/office/officeart/2005/8/layout/radial5"/>
    <dgm:cxn modelId="{5CA9B920-EF33-4A24-983D-82D93C6AACB7}" srcId="{4ED8DB23-05C0-4B82-88D0-66EEDAEFEDCE}" destId="{1BFA0A0B-B414-4A7D-B5F0-08C80505C86C}" srcOrd="4" destOrd="0" parTransId="{0BF8A3AD-E4F3-4ECC-BB3F-BBD998843B47}" sibTransId="{0FDC8F5B-3F09-43D9-A75F-1069E36821E1}"/>
    <dgm:cxn modelId="{9EE5BD23-15F4-4EBD-A9EB-D593C037B041}" type="presOf" srcId="{71BF43D0-69E1-4D41-A5E8-272D712FE530}" destId="{195F8209-45CB-41FE-9C0E-B68E6711813C}" srcOrd="1" destOrd="0" presId="urn:microsoft.com/office/officeart/2005/8/layout/radial5"/>
    <dgm:cxn modelId="{3407D923-E331-449B-930C-FFB2696A7811}" type="presOf" srcId="{38D42A23-8A63-4778-AF79-B6A0012DF292}" destId="{81EDBAD5-D677-4A38-A057-9A96BC8F2A1F}" srcOrd="0" destOrd="0" presId="urn:microsoft.com/office/officeart/2005/8/layout/radial5"/>
    <dgm:cxn modelId="{2D8EB528-D1F2-485B-937F-1CF486D0BF33}" srcId="{4ED8DB23-05C0-4B82-88D0-66EEDAEFEDCE}" destId="{38D42A23-8A63-4778-AF79-B6A0012DF292}" srcOrd="1" destOrd="0" parTransId="{DEF9EEAC-9724-41ED-9527-C4878FCD8FF6}" sibTransId="{50F956E9-3783-42F0-AD97-F10F6ED5F323}"/>
    <dgm:cxn modelId="{3FB04A29-72AE-4FDA-83CA-8EA6539EAB08}" type="presOf" srcId="{DEF9EEAC-9724-41ED-9527-C4878FCD8FF6}" destId="{C366C7D6-D2EF-41D3-BB57-EFF501E9465F}" srcOrd="0" destOrd="0" presId="urn:microsoft.com/office/officeart/2005/8/layout/radial5"/>
    <dgm:cxn modelId="{47400931-01F3-4425-ABB9-6CC6837CBCD3}" type="presOf" srcId="{BE0EFE63-674C-4653-B314-BAB2F02BF42D}" destId="{F3C43259-1753-4DC9-BB02-5BB3B2821B44}" srcOrd="0" destOrd="0" presId="urn:microsoft.com/office/officeart/2005/8/layout/radial5"/>
    <dgm:cxn modelId="{1FB75160-0599-4388-99E7-254EEAF5D6D4}" srcId="{4ED8DB23-05C0-4B82-88D0-66EEDAEFEDCE}" destId="{BE0EFE63-674C-4653-B314-BAB2F02BF42D}" srcOrd="0" destOrd="0" parTransId="{71BF43D0-69E1-4D41-A5E8-272D712FE530}" sibTransId="{91F082A9-591A-4A0E-B7C9-CDF65F7083D5}"/>
    <dgm:cxn modelId="{50FD0866-56C8-4F25-B7CD-089A3ED470E2}" srcId="{65B873EF-7195-4EF5-9649-7DE17FBCF9FD}" destId="{4ED8DB23-05C0-4B82-88D0-66EEDAEFEDCE}" srcOrd="0" destOrd="0" parTransId="{80367A0F-E523-4603-B895-934A3D3082B0}" sibTransId="{0189B315-05AA-497E-AF83-E76293757C8F}"/>
    <dgm:cxn modelId="{BE148B66-B963-41D7-AE58-010ADD260DEF}" type="presOf" srcId="{71BF43D0-69E1-4D41-A5E8-272D712FE530}" destId="{2BF9BEA7-5E87-4FCF-B505-70EEAFEE32C4}" srcOrd="0" destOrd="0" presId="urn:microsoft.com/office/officeart/2005/8/layout/radial5"/>
    <dgm:cxn modelId="{2BD1F06B-12AD-413C-8941-28CB9AF331F0}" type="presOf" srcId="{D11AA76F-20EC-4939-9841-B648C0229E90}" destId="{D8C4A400-BA92-4DFF-BB7A-8A06714934A0}" srcOrd="0" destOrd="0" presId="urn:microsoft.com/office/officeart/2005/8/layout/radial5"/>
    <dgm:cxn modelId="{58A9FF6B-5BBF-434D-B0F7-A1A412B6B2A1}" type="presOf" srcId="{0BF8A3AD-E4F3-4ECC-BB3F-BBD998843B47}" destId="{27872F69-389C-45B3-8BCF-ADAE63EDAB1A}" srcOrd="0" destOrd="0" presId="urn:microsoft.com/office/officeart/2005/8/layout/radial5"/>
    <dgm:cxn modelId="{8C82004E-91D2-4687-B1AA-B4BAEBCEA1CF}" srcId="{4ED8DB23-05C0-4B82-88D0-66EEDAEFEDCE}" destId="{8867280F-2699-4A22-8C7A-FC69D0E7C509}" srcOrd="2" destOrd="0" parTransId="{18BB5A9B-3585-472D-B2C7-7BA3E0206BB3}" sibTransId="{909ED3CD-F5F4-4F44-BF19-079D22550EE6}"/>
    <dgm:cxn modelId="{5862CA7A-A277-48E3-9726-11D3DA4F8DBB}" type="presOf" srcId="{C7ECD89E-6D70-476D-AB78-AA0D000A047D}" destId="{654B4CB2-3725-4B7A-8EBF-25729A069BAA}" srcOrd="0" destOrd="0" presId="urn:microsoft.com/office/officeart/2005/8/layout/radial5"/>
    <dgm:cxn modelId="{AC6BAA7E-D661-4968-AA2D-ECFB837792DF}" type="presOf" srcId="{D261662E-525A-4797-855C-F60D79CE0F5C}" destId="{1BDC3532-742C-48AC-83C5-F0ED537DE722}" srcOrd="0" destOrd="0" presId="urn:microsoft.com/office/officeart/2005/8/layout/radial5"/>
    <dgm:cxn modelId="{3AB65B87-636A-4831-A7D5-581BA513BC0E}" type="presOf" srcId="{1BFA0A0B-B414-4A7D-B5F0-08C80505C86C}" destId="{EA20F7C4-1A4D-4C95-9380-0872C231243C}" srcOrd="0" destOrd="0" presId="urn:microsoft.com/office/officeart/2005/8/layout/radial5"/>
    <dgm:cxn modelId="{1A10D48E-8821-4084-A660-A15958D30888}" type="presOf" srcId="{65B873EF-7195-4EF5-9649-7DE17FBCF9FD}" destId="{5EEEA6EA-3CB8-4A70-8051-3B05C1E54BE0}" srcOrd="0" destOrd="0" presId="urn:microsoft.com/office/officeart/2005/8/layout/radial5"/>
    <dgm:cxn modelId="{4071B2A9-9CC3-4C96-B442-5C458852D605}" type="presOf" srcId="{0BF8A3AD-E4F3-4ECC-BB3F-BBD998843B47}" destId="{F608E3BD-FB5C-4178-B406-559DB63195AD}" srcOrd="1" destOrd="0" presId="urn:microsoft.com/office/officeart/2005/8/layout/radial5"/>
    <dgm:cxn modelId="{AB95F3AF-67C8-4ECF-9229-D0E984C7577A}" type="presOf" srcId="{18BB5A9B-3585-472D-B2C7-7BA3E0206BB3}" destId="{7542217A-D01E-496D-A9E2-C314DAA922E4}" srcOrd="0" destOrd="0" presId="urn:microsoft.com/office/officeart/2005/8/layout/radial5"/>
    <dgm:cxn modelId="{842C70B5-36ED-41AA-B402-EDCCFD70E485}" type="presOf" srcId="{3E172585-0317-4982-BD16-27FBE565B80E}" destId="{1799C7D6-11B2-483F-ABF4-5945575B9307}" srcOrd="0" destOrd="0" presId="urn:microsoft.com/office/officeart/2005/8/layout/radial5"/>
    <dgm:cxn modelId="{A09960BF-D7D2-4D32-8930-6CD584EC47BC}" type="presOf" srcId="{4ED8DB23-05C0-4B82-88D0-66EEDAEFEDCE}" destId="{CF0356F9-9EEF-4D32-B520-638B2E564BE1}" srcOrd="0" destOrd="0" presId="urn:microsoft.com/office/officeart/2005/8/layout/radial5"/>
    <dgm:cxn modelId="{751773D3-54D2-402C-B871-655D55179581}" srcId="{4ED8DB23-05C0-4B82-88D0-66EEDAEFEDCE}" destId="{C7ECD89E-6D70-476D-AB78-AA0D000A047D}" srcOrd="5" destOrd="0" parTransId="{D261662E-525A-4797-855C-F60D79CE0F5C}" sibTransId="{8A71BF2E-0F8A-48DA-87CD-D63E21AFBA64}"/>
    <dgm:cxn modelId="{66ACDCD5-5F32-4698-9918-95F7C485D9E5}" type="presOf" srcId="{D261662E-525A-4797-855C-F60D79CE0F5C}" destId="{FA0424AE-1505-4E4D-B42A-2626E74ABE4D}" srcOrd="1" destOrd="0" presId="urn:microsoft.com/office/officeart/2005/8/layout/radial5"/>
    <dgm:cxn modelId="{ECA289F6-1730-48A7-A3DD-10F6C72EF247}" srcId="{4ED8DB23-05C0-4B82-88D0-66EEDAEFEDCE}" destId="{D11AA76F-20EC-4939-9841-B648C0229E90}" srcOrd="3" destOrd="0" parTransId="{3E172585-0317-4982-BD16-27FBE565B80E}" sibTransId="{ABF04C90-792A-428F-862C-3DC0BC799228}"/>
    <dgm:cxn modelId="{C21B81FC-0AB9-4AB6-A374-58F1FE2363C5}" type="presOf" srcId="{8867280F-2699-4A22-8C7A-FC69D0E7C509}" destId="{D7027BAF-3D24-4158-ACB3-0A6B5BA33235}" srcOrd="0" destOrd="0" presId="urn:microsoft.com/office/officeart/2005/8/layout/radial5"/>
    <dgm:cxn modelId="{165AD236-1430-4C5A-B69D-D0E13E6CC43B}" type="presParOf" srcId="{5EEEA6EA-3CB8-4A70-8051-3B05C1E54BE0}" destId="{CF0356F9-9EEF-4D32-B520-638B2E564BE1}" srcOrd="0" destOrd="0" presId="urn:microsoft.com/office/officeart/2005/8/layout/radial5"/>
    <dgm:cxn modelId="{525E0CCC-D09E-4931-9963-B2242CBB99FC}" type="presParOf" srcId="{5EEEA6EA-3CB8-4A70-8051-3B05C1E54BE0}" destId="{2BF9BEA7-5E87-4FCF-B505-70EEAFEE32C4}" srcOrd="1" destOrd="0" presId="urn:microsoft.com/office/officeart/2005/8/layout/radial5"/>
    <dgm:cxn modelId="{DA18FA59-F164-4F95-949B-43B3833ABED8}" type="presParOf" srcId="{2BF9BEA7-5E87-4FCF-B505-70EEAFEE32C4}" destId="{195F8209-45CB-41FE-9C0E-B68E6711813C}" srcOrd="0" destOrd="0" presId="urn:microsoft.com/office/officeart/2005/8/layout/radial5"/>
    <dgm:cxn modelId="{043F28A5-EE85-4C43-8A47-5BC0FCC20DA2}" type="presParOf" srcId="{5EEEA6EA-3CB8-4A70-8051-3B05C1E54BE0}" destId="{F3C43259-1753-4DC9-BB02-5BB3B2821B44}" srcOrd="2" destOrd="0" presId="urn:microsoft.com/office/officeart/2005/8/layout/radial5"/>
    <dgm:cxn modelId="{37AEDA9A-67E3-4C31-B424-1B88B9E11A05}" type="presParOf" srcId="{5EEEA6EA-3CB8-4A70-8051-3B05C1E54BE0}" destId="{C366C7D6-D2EF-41D3-BB57-EFF501E9465F}" srcOrd="3" destOrd="0" presId="urn:microsoft.com/office/officeart/2005/8/layout/radial5"/>
    <dgm:cxn modelId="{FF5F5687-5AF3-4482-AAE2-036E7D22438A}" type="presParOf" srcId="{C366C7D6-D2EF-41D3-BB57-EFF501E9465F}" destId="{0F1681B6-9A22-476F-9A24-4FB46517714C}" srcOrd="0" destOrd="0" presId="urn:microsoft.com/office/officeart/2005/8/layout/radial5"/>
    <dgm:cxn modelId="{0C28F7D0-1529-4ADD-ACE4-BB5FE726833D}" type="presParOf" srcId="{5EEEA6EA-3CB8-4A70-8051-3B05C1E54BE0}" destId="{81EDBAD5-D677-4A38-A057-9A96BC8F2A1F}" srcOrd="4" destOrd="0" presId="urn:microsoft.com/office/officeart/2005/8/layout/radial5"/>
    <dgm:cxn modelId="{1B89322E-5536-4368-82E8-FD9257D0363B}" type="presParOf" srcId="{5EEEA6EA-3CB8-4A70-8051-3B05C1E54BE0}" destId="{7542217A-D01E-496D-A9E2-C314DAA922E4}" srcOrd="5" destOrd="0" presId="urn:microsoft.com/office/officeart/2005/8/layout/radial5"/>
    <dgm:cxn modelId="{F9F7DAC2-F438-4B2B-865C-F90B58B878E7}" type="presParOf" srcId="{7542217A-D01E-496D-A9E2-C314DAA922E4}" destId="{7EAB806C-EB6E-4C3F-A001-E650FBC62304}" srcOrd="0" destOrd="0" presId="urn:microsoft.com/office/officeart/2005/8/layout/radial5"/>
    <dgm:cxn modelId="{28DA5942-1FC0-4159-8869-D032F618619E}" type="presParOf" srcId="{5EEEA6EA-3CB8-4A70-8051-3B05C1E54BE0}" destId="{D7027BAF-3D24-4158-ACB3-0A6B5BA33235}" srcOrd="6" destOrd="0" presId="urn:microsoft.com/office/officeart/2005/8/layout/radial5"/>
    <dgm:cxn modelId="{2414BF7A-23BA-4FE0-9F22-0420E0B95B85}" type="presParOf" srcId="{5EEEA6EA-3CB8-4A70-8051-3B05C1E54BE0}" destId="{1799C7D6-11B2-483F-ABF4-5945575B9307}" srcOrd="7" destOrd="0" presId="urn:microsoft.com/office/officeart/2005/8/layout/radial5"/>
    <dgm:cxn modelId="{4DF9BF04-81A9-4466-AB31-727594F8E53E}" type="presParOf" srcId="{1799C7D6-11B2-483F-ABF4-5945575B9307}" destId="{5405D68A-DF26-477E-9BFB-32A54A435F06}" srcOrd="0" destOrd="0" presId="urn:microsoft.com/office/officeart/2005/8/layout/radial5"/>
    <dgm:cxn modelId="{545F9BF1-FB3B-4207-B9CB-2095C6B326FF}" type="presParOf" srcId="{5EEEA6EA-3CB8-4A70-8051-3B05C1E54BE0}" destId="{D8C4A400-BA92-4DFF-BB7A-8A06714934A0}" srcOrd="8" destOrd="0" presId="urn:microsoft.com/office/officeart/2005/8/layout/radial5"/>
    <dgm:cxn modelId="{5685AD33-6A09-46B2-8919-114BF2FF013B}" type="presParOf" srcId="{5EEEA6EA-3CB8-4A70-8051-3B05C1E54BE0}" destId="{27872F69-389C-45B3-8BCF-ADAE63EDAB1A}" srcOrd="9" destOrd="0" presId="urn:microsoft.com/office/officeart/2005/8/layout/radial5"/>
    <dgm:cxn modelId="{CAFAD28B-09E4-4B9F-B9E6-C1610B86A164}" type="presParOf" srcId="{27872F69-389C-45B3-8BCF-ADAE63EDAB1A}" destId="{F608E3BD-FB5C-4178-B406-559DB63195AD}" srcOrd="0" destOrd="0" presId="urn:microsoft.com/office/officeart/2005/8/layout/radial5"/>
    <dgm:cxn modelId="{D1DDB375-DD73-422C-930A-1A7FF35C4DA3}" type="presParOf" srcId="{5EEEA6EA-3CB8-4A70-8051-3B05C1E54BE0}" destId="{EA20F7C4-1A4D-4C95-9380-0872C231243C}" srcOrd="10" destOrd="0" presId="urn:microsoft.com/office/officeart/2005/8/layout/radial5"/>
    <dgm:cxn modelId="{B587FCBE-8B0B-4CED-8828-9D3646492E4B}" type="presParOf" srcId="{5EEEA6EA-3CB8-4A70-8051-3B05C1E54BE0}" destId="{1BDC3532-742C-48AC-83C5-F0ED537DE722}" srcOrd="11" destOrd="0" presId="urn:microsoft.com/office/officeart/2005/8/layout/radial5"/>
    <dgm:cxn modelId="{A140D81B-C939-4CB9-BB0D-C8F223E4D29A}" type="presParOf" srcId="{1BDC3532-742C-48AC-83C5-F0ED537DE722}" destId="{FA0424AE-1505-4E4D-B42A-2626E74ABE4D}" srcOrd="0" destOrd="0" presId="urn:microsoft.com/office/officeart/2005/8/layout/radial5"/>
    <dgm:cxn modelId="{67D3ECA5-3AB7-4CEB-81EC-CA779C21272A}" type="presParOf" srcId="{5EEEA6EA-3CB8-4A70-8051-3B05C1E54BE0}" destId="{654B4CB2-3725-4B7A-8EBF-25729A069BAA}" srcOrd="12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0356F9-9EEF-4D32-B520-638B2E564BE1}">
      <dsp:nvSpPr>
        <dsp:cNvPr id="0" name=""/>
        <dsp:cNvSpPr/>
      </dsp:nvSpPr>
      <dsp:spPr>
        <a:xfrm>
          <a:off x="4866391" y="1999819"/>
          <a:ext cx="1405798" cy="140579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600" kern="1200" dirty="0"/>
            <a:t>Adatforrás</a:t>
          </a:r>
        </a:p>
      </dsp:txBody>
      <dsp:txXfrm>
        <a:off x="5072265" y="2205693"/>
        <a:ext cx="994050" cy="994050"/>
      </dsp:txXfrm>
    </dsp:sp>
    <dsp:sp modelId="{2BF9BEA7-5E87-4FCF-B505-70EEAFEE32C4}">
      <dsp:nvSpPr>
        <dsp:cNvPr id="0" name=""/>
        <dsp:cNvSpPr/>
      </dsp:nvSpPr>
      <dsp:spPr>
        <a:xfrm rot="16200000">
          <a:off x="5460970" y="1560255"/>
          <a:ext cx="216639" cy="48263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hu-HU" sz="1100" kern="1200"/>
        </a:p>
      </dsp:txBody>
      <dsp:txXfrm>
        <a:off x="5493466" y="1689278"/>
        <a:ext cx="151647" cy="289581"/>
      </dsp:txXfrm>
    </dsp:sp>
    <dsp:sp modelId="{F3C43259-1753-4DC9-BB02-5BB3B2821B44}">
      <dsp:nvSpPr>
        <dsp:cNvPr id="0" name=""/>
        <dsp:cNvSpPr/>
      </dsp:nvSpPr>
      <dsp:spPr>
        <a:xfrm>
          <a:off x="4690666" y="-166182"/>
          <a:ext cx="1757247" cy="175724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400" kern="1200" dirty="0"/>
            <a:t>Médiaelemek: képek, videók, hangok</a:t>
          </a:r>
        </a:p>
      </dsp:txBody>
      <dsp:txXfrm>
        <a:off x="4948009" y="91161"/>
        <a:ext cx="1242561" cy="1242561"/>
      </dsp:txXfrm>
    </dsp:sp>
    <dsp:sp modelId="{C366C7D6-D2EF-41D3-BB57-EFF501E9465F}">
      <dsp:nvSpPr>
        <dsp:cNvPr id="0" name=""/>
        <dsp:cNvSpPr/>
      </dsp:nvSpPr>
      <dsp:spPr>
        <a:xfrm rot="19800000">
          <a:off x="6241385" y="2010828"/>
          <a:ext cx="216639" cy="48263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hu-HU" sz="1100" kern="1200"/>
        </a:p>
      </dsp:txBody>
      <dsp:txXfrm>
        <a:off x="6245739" y="2123603"/>
        <a:ext cx="151647" cy="289581"/>
      </dsp:txXfrm>
    </dsp:sp>
    <dsp:sp modelId="{81EDBAD5-D677-4A38-A057-9A96BC8F2A1F}">
      <dsp:nvSpPr>
        <dsp:cNvPr id="0" name=""/>
        <dsp:cNvSpPr/>
      </dsp:nvSpPr>
      <dsp:spPr>
        <a:xfrm>
          <a:off x="6414297" y="828955"/>
          <a:ext cx="1757247" cy="175724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400" kern="1200" dirty="0"/>
            <a:t>Közösségi platformok, </a:t>
          </a:r>
          <a:r>
            <a:rPr lang="hu-HU" sz="1400" kern="1200" dirty="0" err="1"/>
            <a:t>crowdsourcing</a:t>
          </a:r>
          <a:endParaRPr lang="hu-HU" sz="1400" kern="1200" dirty="0"/>
        </a:p>
      </dsp:txBody>
      <dsp:txXfrm>
        <a:off x="6671640" y="1086298"/>
        <a:ext cx="1242561" cy="1242561"/>
      </dsp:txXfrm>
    </dsp:sp>
    <dsp:sp modelId="{7542217A-D01E-496D-A9E2-C314DAA922E4}">
      <dsp:nvSpPr>
        <dsp:cNvPr id="0" name=""/>
        <dsp:cNvSpPr/>
      </dsp:nvSpPr>
      <dsp:spPr>
        <a:xfrm rot="1800000">
          <a:off x="6241385" y="2911973"/>
          <a:ext cx="216639" cy="48263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hu-HU" sz="1100" kern="1200"/>
        </a:p>
      </dsp:txBody>
      <dsp:txXfrm>
        <a:off x="6245739" y="2992252"/>
        <a:ext cx="151647" cy="289581"/>
      </dsp:txXfrm>
    </dsp:sp>
    <dsp:sp modelId="{D7027BAF-3D24-4158-ACB3-0A6B5BA33235}">
      <dsp:nvSpPr>
        <dsp:cNvPr id="0" name=""/>
        <dsp:cNvSpPr/>
      </dsp:nvSpPr>
      <dsp:spPr>
        <a:xfrm>
          <a:off x="6414297" y="2819233"/>
          <a:ext cx="1757247" cy="175724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400" kern="1200" dirty="0"/>
            <a:t>Tradicionális adatbázisok</a:t>
          </a:r>
        </a:p>
      </dsp:txBody>
      <dsp:txXfrm>
        <a:off x="6671640" y="3076576"/>
        <a:ext cx="1242561" cy="1242561"/>
      </dsp:txXfrm>
    </dsp:sp>
    <dsp:sp modelId="{1799C7D6-11B2-483F-ABF4-5945575B9307}">
      <dsp:nvSpPr>
        <dsp:cNvPr id="0" name=""/>
        <dsp:cNvSpPr/>
      </dsp:nvSpPr>
      <dsp:spPr>
        <a:xfrm rot="5400000">
          <a:off x="5460970" y="3362545"/>
          <a:ext cx="216639" cy="48263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hu-HU" sz="1100" kern="1200"/>
        </a:p>
      </dsp:txBody>
      <dsp:txXfrm>
        <a:off x="5493466" y="3426576"/>
        <a:ext cx="151647" cy="289581"/>
      </dsp:txXfrm>
    </dsp:sp>
    <dsp:sp modelId="{D8C4A400-BA92-4DFF-BB7A-8A06714934A0}">
      <dsp:nvSpPr>
        <dsp:cNvPr id="0" name=""/>
        <dsp:cNvSpPr/>
      </dsp:nvSpPr>
      <dsp:spPr>
        <a:xfrm>
          <a:off x="4690666" y="3814372"/>
          <a:ext cx="1757247" cy="175724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400" kern="1200" dirty="0" err="1"/>
            <a:t>IoT</a:t>
          </a:r>
          <a:r>
            <a:rPr lang="hu-HU" sz="1400" kern="1200" dirty="0"/>
            <a:t> szenzorok</a:t>
          </a:r>
        </a:p>
      </dsp:txBody>
      <dsp:txXfrm>
        <a:off x="4948009" y="4071715"/>
        <a:ext cx="1242561" cy="1242561"/>
      </dsp:txXfrm>
    </dsp:sp>
    <dsp:sp modelId="{27872F69-389C-45B3-8BCF-ADAE63EDAB1A}">
      <dsp:nvSpPr>
        <dsp:cNvPr id="0" name=""/>
        <dsp:cNvSpPr/>
      </dsp:nvSpPr>
      <dsp:spPr>
        <a:xfrm rot="9000000">
          <a:off x="4680556" y="2911973"/>
          <a:ext cx="216639" cy="48263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hu-HU" sz="1100" kern="1200"/>
        </a:p>
      </dsp:txBody>
      <dsp:txXfrm rot="10800000">
        <a:off x="4741194" y="2992252"/>
        <a:ext cx="151647" cy="289581"/>
      </dsp:txXfrm>
    </dsp:sp>
    <dsp:sp modelId="{EA20F7C4-1A4D-4C95-9380-0872C231243C}">
      <dsp:nvSpPr>
        <dsp:cNvPr id="0" name=""/>
        <dsp:cNvSpPr/>
      </dsp:nvSpPr>
      <dsp:spPr>
        <a:xfrm>
          <a:off x="2967035" y="2819233"/>
          <a:ext cx="1757247" cy="175724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400" kern="1200" dirty="0"/>
            <a:t>Weben elérhető tartalmak</a:t>
          </a:r>
        </a:p>
      </dsp:txBody>
      <dsp:txXfrm>
        <a:off x="3224378" y="3076576"/>
        <a:ext cx="1242561" cy="1242561"/>
      </dsp:txXfrm>
    </dsp:sp>
    <dsp:sp modelId="{1BDC3532-742C-48AC-83C5-F0ED537DE722}">
      <dsp:nvSpPr>
        <dsp:cNvPr id="0" name=""/>
        <dsp:cNvSpPr/>
      </dsp:nvSpPr>
      <dsp:spPr>
        <a:xfrm rot="12600000">
          <a:off x="4680556" y="2010828"/>
          <a:ext cx="216639" cy="48263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hu-HU" sz="1100" kern="1200"/>
        </a:p>
      </dsp:txBody>
      <dsp:txXfrm rot="10800000">
        <a:off x="4741194" y="2123603"/>
        <a:ext cx="151647" cy="289581"/>
      </dsp:txXfrm>
    </dsp:sp>
    <dsp:sp modelId="{654B4CB2-3725-4B7A-8EBF-25729A069BAA}">
      <dsp:nvSpPr>
        <dsp:cNvPr id="0" name=""/>
        <dsp:cNvSpPr/>
      </dsp:nvSpPr>
      <dsp:spPr>
        <a:xfrm>
          <a:off x="2967035" y="828955"/>
          <a:ext cx="1757247" cy="175724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400" kern="1200" dirty="0"/>
            <a:t>Felhő-szolgáltatásokban tárolt tartalmak</a:t>
          </a:r>
        </a:p>
      </dsp:txBody>
      <dsp:txXfrm>
        <a:off x="3224378" y="1086298"/>
        <a:ext cx="1242561" cy="124256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>
            <a:extLst>
              <a:ext uri="{FF2B5EF4-FFF2-40B4-BE49-F238E27FC236}">
                <a16:creationId xmlns:a16="http://schemas.microsoft.com/office/drawing/2014/main" id="{B1550C7D-D079-4D10-97A0-918F22F3776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4B3F4185-E3C4-44A7-9309-C97D1C8CBFC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1CFA94-4B28-41BF-8DE1-7EAEEFF71797}" type="datetimeFigureOut">
              <a:rPr lang="hu-HU" smtClean="0"/>
              <a:t>2019. 04. 22.</a:t>
            </a:fld>
            <a:endParaRPr lang="hu-HU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4FB68F03-B57C-4FD4-9AFA-AB940436768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FB2E5253-9798-4700-B391-1BC7B7AAEF7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59207B-AD10-4B00-A5A1-D6690C7D594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97663949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5EA756-BD24-1B47-9390-448DC521E8F4}" type="datetimeFigureOut">
              <a:rPr lang="en-US" smtClean="0"/>
              <a:t>4/22/2019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62CEE8-0B49-3F42-AE17-BFB0B230F7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4612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63813" y="887413"/>
            <a:ext cx="4260850" cy="23971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9190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62CEE8-0B49-3F42-AE17-BFB0B230F701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4372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További információk: https://www.tankonyvtar.hu/hu/tartalom/tamop425/0046_alkalmazott_mesterseges_intelligencia/ch04s02.html</a:t>
            </a:r>
          </a:p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62CEE8-0B49-3F42-AE17-BFB0B230F701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3219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További információk: https://www.tankonyvtar.hu/hu/tartalom/tamop425/0046_alkalmazott_mesterseges_intelligencia/ch04s02.html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62CEE8-0B49-3F42-AE17-BFB0B230F701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6821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További információk: https://www.tankonyvtar.hu/hu/tartalom/tamop425/0046_alkalmazott_mesterseges_intelligencia/ch03s02.html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62CEE8-0B49-3F42-AE17-BFB0B230F701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7697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Feladat: különböző területeken, szakmákhoz (</a:t>
            </a:r>
            <a:r>
              <a:rPr lang="hu-HU" dirty="0" err="1"/>
              <a:t>domain</a:t>
            </a:r>
            <a:r>
              <a:rPr lang="hu-HU" dirty="0"/>
              <a:t> területekhez) keressenek MI példákat.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62CEE8-0B49-3F42-AE17-BFB0B230F701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1302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4/22/2019 9:53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17320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További információk:</a:t>
            </a:r>
          </a:p>
          <a:p>
            <a:r>
              <a:rPr lang="hu-HU" dirty="0"/>
              <a:t>https://becominghuman.ai/10-trends-of-artificial-intelligence-ai-in-2019-65d8a373b6e6</a:t>
            </a:r>
          </a:p>
          <a:p>
            <a:r>
              <a:rPr lang="hu-HU" dirty="0"/>
              <a:t>https://deepsense.ai/ai-trends-2019/</a:t>
            </a:r>
          </a:p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323D97-F2FF-4FBB-9C53-374E46E126CD}" type="slidenum">
              <a:rPr lang="hu-HU" smtClean="0"/>
              <a:t>2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4811963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Az AI egyes területeinek, úgymint számítógépes látás, természetes nyelvfeldolgozás, intelligens előrejelzések, alap AI architektúrák (pl.: megerősítéses tanulás) és infrastruktúrák (pl.: </a:t>
            </a:r>
            <a:r>
              <a:rPr lang="hu-HU" dirty="0" err="1"/>
              <a:t>edge</a:t>
            </a:r>
            <a:r>
              <a:rPr lang="hu-HU" dirty="0"/>
              <a:t> </a:t>
            </a:r>
            <a:r>
              <a:rPr lang="hu-HU" dirty="0" err="1"/>
              <a:t>computing</a:t>
            </a:r>
            <a:r>
              <a:rPr lang="hu-HU" dirty="0"/>
              <a:t>, nyílt keretrendszerek) ipari adaptációja és piacérettsége 2019-ben a CB-</a:t>
            </a:r>
            <a:r>
              <a:rPr lang="hu-HU" dirty="0" err="1"/>
              <a:t>Insights</a:t>
            </a:r>
            <a:r>
              <a:rPr lang="hu-HU" dirty="0"/>
              <a:t> AI </a:t>
            </a:r>
            <a:r>
              <a:rPr lang="hu-HU" dirty="0" err="1"/>
              <a:t>reportja</a:t>
            </a:r>
            <a:r>
              <a:rPr lang="hu-HU" dirty="0"/>
              <a:t> alapján.</a:t>
            </a:r>
          </a:p>
          <a:p>
            <a:r>
              <a:rPr lang="hu-HU" dirty="0"/>
              <a:t>Forrás: https://www.cbinsights.com/reports/CB-Insights_AI-Trends-2019.pdf 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323D97-F2FF-4FBB-9C53-374E46E126CD}" type="slidenum">
              <a:rPr lang="hu-HU" smtClean="0"/>
              <a:t>3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3534302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Gartner </a:t>
            </a:r>
            <a:r>
              <a:rPr lang="hu-HU" dirty="0" err="1"/>
              <a:t>Emerging</a:t>
            </a:r>
            <a:r>
              <a:rPr lang="hu-HU" dirty="0"/>
              <a:t> </a:t>
            </a:r>
            <a:r>
              <a:rPr lang="hu-HU" dirty="0" err="1"/>
              <a:t>technologies</a:t>
            </a:r>
            <a:r>
              <a:rPr lang="hu-HU" dirty="0"/>
              <a:t> </a:t>
            </a:r>
            <a:r>
              <a:rPr lang="hu-HU" dirty="0" err="1"/>
              <a:t>Hype</a:t>
            </a:r>
            <a:r>
              <a:rPr lang="hu-HU" dirty="0"/>
              <a:t> </a:t>
            </a:r>
            <a:r>
              <a:rPr lang="hu-HU" dirty="0" err="1"/>
              <a:t>Cycle</a:t>
            </a:r>
            <a:r>
              <a:rPr lang="hu-HU" dirty="0"/>
              <a:t> alapján a Deep </a:t>
            </a:r>
            <a:r>
              <a:rPr lang="hu-HU" dirty="0" err="1"/>
              <a:t>Learning</a:t>
            </a:r>
            <a:r>
              <a:rPr lang="hu-HU" dirty="0"/>
              <a:t> technológiák a </a:t>
            </a:r>
            <a:r>
              <a:rPr lang="hu-HU" dirty="0" err="1"/>
              <a:t>hype</a:t>
            </a:r>
            <a:r>
              <a:rPr lang="hu-HU" dirty="0"/>
              <a:t> görbe csúcsán vannak, az előrejelzés szerint egy kis kijózanodást követően 2-5 éven belül érik el a piaci adaptációjukat. A Deep </a:t>
            </a:r>
            <a:r>
              <a:rPr lang="hu-HU" dirty="0" err="1"/>
              <a:t>Learning</a:t>
            </a:r>
            <a:r>
              <a:rPr lang="hu-HU" dirty="0"/>
              <a:t> megoldásokba vetett hit a Gartner szerint tehát túlzott, számos olyan projektben is használják tehát, ahol igazán hozzáadott értéke nincs. </a:t>
            </a:r>
          </a:p>
          <a:p>
            <a:r>
              <a:rPr lang="hu-HU" dirty="0"/>
              <a:t>A Gartner elemzések kiválóan alkalmasak arra, hogy adott technológia, megoldás piaci helyzetét elemezzük, valamint, hogy </a:t>
            </a:r>
            <a:r>
              <a:rPr lang="hu-HU" dirty="0" err="1"/>
              <a:t>észrevegyük</a:t>
            </a:r>
            <a:r>
              <a:rPr lang="hu-HU" dirty="0"/>
              <a:t>, hogy mely technológiákkal érdemes foglalkoznunk. A Gartner riportokból jól látható, hogy az adatelemzés, adattudomány és a mesterséges intelligencia terén jelenleg igen nagy fejlődés van, számos kapcsolódó technológiát listáztak a legfontosabb összesítettnek tartott </a:t>
            </a:r>
            <a:r>
              <a:rPr lang="hu-HU" dirty="0" err="1"/>
              <a:t>Emerging</a:t>
            </a:r>
            <a:r>
              <a:rPr lang="hu-HU" dirty="0"/>
              <a:t> Technologies 2019-es riportjában. </a:t>
            </a:r>
          </a:p>
          <a:p>
            <a:r>
              <a:rPr lang="hu-HU" dirty="0"/>
              <a:t>Számos egyéb AI technológia is helyet kapott a görbén, úgymint </a:t>
            </a:r>
            <a:r>
              <a:rPr lang="hu-HU" dirty="0" err="1"/>
              <a:t>Virtual</a:t>
            </a:r>
            <a:r>
              <a:rPr lang="hu-HU" dirty="0"/>
              <a:t> </a:t>
            </a:r>
            <a:r>
              <a:rPr lang="hu-HU" dirty="0" err="1"/>
              <a:t>Assistants</a:t>
            </a:r>
            <a:r>
              <a:rPr lang="hu-HU" dirty="0"/>
              <a:t>, Edge AI, stb. </a:t>
            </a:r>
          </a:p>
          <a:p>
            <a:r>
              <a:rPr lang="hu-HU" dirty="0"/>
              <a:t>Érdemes ezeket is és a Gartner </a:t>
            </a:r>
            <a:r>
              <a:rPr lang="hu-HU" dirty="0" err="1"/>
              <a:t>Hype</a:t>
            </a:r>
            <a:r>
              <a:rPr lang="hu-HU" dirty="0"/>
              <a:t> </a:t>
            </a:r>
            <a:r>
              <a:rPr lang="hu-HU" dirty="0" err="1"/>
              <a:t>Cycle</a:t>
            </a:r>
            <a:r>
              <a:rPr lang="hu-HU" dirty="0"/>
              <a:t> görbét is részletesen elemezni.</a:t>
            </a:r>
          </a:p>
          <a:p>
            <a:r>
              <a:rPr lang="hu-HU" dirty="0"/>
              <a:t>Forrás és további információk: https://www.gartner.com/smarterwithgartner/5-trends-emerge-in-gartner-hype-cycle-for-emerging-technologies-2018/</a:t>
            </a:r>
          </a:p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323D97-F2FF-4FBB-9C53-374E46E126CD}" type="slidenum">
              <a:rPr lang="hu-HU" smtClean="0"/>
              <a:t>4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0403513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A Gartner legfrissebb, 2018-as AI </a:t>
            </a:r>
            <a:r>
              <a:rPr lang="hu-HU" dirty="0" err="1"/>
              <a:t>Hype</a:t>
            </a:r>
            <a:r>
              <a:rPr lang="hu-HU" dirty="0"/>
              <a:t> </a:t>
            </a:r>
            <a:r>
              <a:rPr lang="hu-HU" dirty="0" err="1"/>
              <a:t>cycle</a:t>
            </a:r>
            <a:r>
              <a:rPr lang="hu-HU" dirty="0"/>
              <a:t> elemzése. </a:t>
            </a:r>
          </a:p>
          <a:p>
            <a:r>
              <a:rPr lang="hu-HU" dirty="0"/>
              <a:t>Mit jelentenek az egyes pontok? 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323D97-F2FF-4FBB-9C53-374E46E126CD}" type="slidenum">
              <a:rPr lang="hu-HU" smtClean="0"/>
              <a:t>5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7837549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Forrás: https://www.gartner.com/smarterwithgartner/gartner-top-10-strategic-technology-trends-for-2019/</a:t>
            </a:r>
          </a:p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323D97-F2FF-4FBB-9C53-374E46E126CD}" type="slidenum">
              <a:rPr lang="hu-HU" smtClean="0"/>
              <a:t>6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0008690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Gartner 2019 januárjában megjelent Data Science és Gépi tanulási platformok piaci elemzése, mely a Microsoft megoldásait a Látnokok (</a:t>
            </a:r>
            <a:r>
              <a:rPr lang="hu-HU" dirty="0" err="1"/>
              <a:t>Visononaires</a:t>
            </a:r>
            <a:r>
              <a:rPr lang="hu-HU" dirty="0"/>
              <a:t>) kategóriába sorolta.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323D97-F2FF-4FBB-9C53-374E46E126CD}" type="slidenum">
              <a:rPr lang="hu-HU" smtClean="0"/>
              <a:t>7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5228058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Mit gondol a hallgatóság, mitől tekinthetünk mesterséges intelligenciának valamit? 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62CEE8-0B49-3F42-AE17-BFB0B230F70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41636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62CEE8-0B49-3F42-AE17-BFB0B230F701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9598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1841874" cy="6858000"/>
          </a:xfrm>
          <a:prstGeom prst="rect">
            <a:avLst/>
          </a:prstGeom>
          <a:effectLst>
            <a:softEdge rad="0"/>
          </a:effectLst>
        </p:spPr>
      </p:pic>
      <p:sp>
        <p:nvSpPr>
          <p:cNvPr id="21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7715251" y="2471458"/>
            <a:ext cx="4126624" cy="117267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700" b="1" baseline="0">
                <a:solidFill>
                  <a:srgbClr val="16448A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/>
              <a:t>PRESENTATION SLIDE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7740191" y="3778112"/>
            <a:ext cx="3656120" cy="45360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23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7751328" y="4462225"/>
            <a:ext cx="3431022" cy="3780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 b="0" baseline="0">
                <a:solidFill>
                  <a:schemeClr val="accent3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/>
              <a:t>SPEAKER: ANOTHER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1397" y="6356350"/>
            <a:ext cx="150907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DC6CC35-9E77-E043-AA55-7F9B9B29F780}" type="datetime1">
              <a:rPr lang="en-GB" smtClean="0"/>
              <a:pPr/>
              <a:t>22/04/2019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64067" y="6356350"/>
            <a:ext cx="5689333" cy="365125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CCFAC09-9891-B14F-8C60-CFC3102B2DA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19856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29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 userDrawn="1"/>
        </p:nvSpPr>
        <p:spPr>
          <a:xfrm>
            <a:off x="11360943" y="6467128"/>
            <a:ext cx="31931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fld id="{C2DE46A0-92A9-4CB6-B66D-C429D4C93DD8}" type="slidenum">
              <a:rPr lang="en-GB" sz="900" smtClean="0">
                <a:solidFill>
                  <a:srgbClr val="FFFFFF"/>
                </a:solidFill>
                <a:latin typeface="Titillium" pitchFamily="50" charset="0"/>
              </a:rPr>
              <a:pPr algn="ctr"/>
              <a:t>‹#›</a:t>
            </a:fld>
            <a:endParaRPr lang="en-GB" sz="900" dirty="0">
              <a:solidFill>
                <a:srgbClr val="FFFFFF"/>
              </a:solidFill>
              <a:latin typeface="Titillium" pitchFamily="50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623393" y="541719"/>
            <a:ext cx="7872908" cy="43204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dirty="0"/>
              <a:t>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623393" y="1196976"/>
            <a:ext cx="7872908" cy="4176713"/>
          </a:xfrm>
          <a:prstGeom prst="rect">
            <a:avLst/>
          </a:prstGeom>
        </p:spPr>
        <p:txBody>
          <a:bodyPr/>
          <a:lstStyle>
            <a:lvl1pPr marL="0" indent="-180000">
              <a:lnSpc>
                <a:spcPct val="113000"/>
              </a:lnSpc>
              <a:spcBef>
                <a:spcPts val="0"/>
              </a:spcBef>
              <a:buClr>
                <a:schemeClr val="tx2"/>
              </a:buClr>
              <a:buFont typeface="Arial" pitchFamily="34" charset="0"/>
              <a:buChar char="•"/>
              <a:defRPr sz="2000">
                <a:solidFill>
                  <a:schemeClr val="tx1"/>
                </a:solidFill>
              </a:defRPr>
            </a:lvl1pPr>
            <a:lvl2pPr marL="648000" indent="-180000">
              <a:lnSpc>
                <a:spcPct val="113000"/>
              </a:lnSpc>
              <a:buClr>
                <a:schemeClr val="tx2"/>
              </a:buClr>
              <a:buFont typeface="Arial" pitchFamily="34" charset="0"/>
              <a:buChar char="•"/>
              <a:defRPr sz="2000"/>
            </a:lvl2pPr>
            <a:lvl3pPr indent="-180000">
              <a:lnSpc>
                <a:spcPct val="113000"/>
              </a:lnSpc>
              <a:buClr>
                <a:schemeClr val="tx2"/>
              </a:buClr>
              <a:defRPr sz="2000" baseline="0"/>
            </a:lvl3pPr>
            <a:lvl4pPr marL="1600200" indent="-180000">
              <a:lnSpc>
                <a:spcPct val="113000"/>
              </a:lnSpc>
              <a:buClr>
                <a:schemeClr val="tx2"/>
              </a:buClr>
              <a:buFont typeface="Arial" pitchFamily="34" charset="0"/>
              <a:buChar char="•"/>
              <a:defRPr sz="2000"/>
            </a:lvl4pPr>
          </a:lstStyle>
          <a:p>
            <a:pPr lvl="0"/>
            <a:r>
              <a:rPr lang="en-GB" sz="2000" dirty="0"/>
              <a:t>Text Here</a:t>
            </a:r>
          </a:p>
          <a:p>
            <a:pPr lvl="1"/>
            <a:r>
              <a:rPr lang="en-GB" sz="2000" dirty="0"/>
              <a:t>Text Here</a:t>
            </a:r>
          </a:p>
          <a:p>
            <a:pPr lvl="2"/>
            <a:r>
              <a:rPr lang="en-GB" dirty="0"/>
              <a:t>Text Here</a:t>
            </a:r>
          </a:p>
          <a:p>
            <a:pPr lvl="3"/>
            <a:r>
              <a:rPr lang="en-GB" dirty="0"/>
              <a:t>Text Here</a:t>
            </a:r>
          </a:p>
          <a:p>
            <a:pPr lvl="2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275228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OR TRANSITIO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val 17"/>
          <p:cNvSpPr/>
          <p:nvPr userDrawn="1"/>
        </p:nvSpPr>
        <p:spPr>
          <a:xfrm>
            <a:off x="1219939" y="-739443"/>
            <a:ext cx="9107555" cy="9034439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22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9" name="Oval 18"/>
          <p:cNvSpPr/>
          <p:nvPr userDrawn="1"/>
        </p:nvSpPr>
        <p:spPr>
          <a:xfrm>
            <a:off x="1219939" y="-739443"/>
            <a:ext cx="9107555" cy="9034439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22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1" name="Oval 20"/>
          <p:cNvSpPr/>
          <p:nvPr userDrawn="1"/>
        </p:nvSpPr>
        <p:spPr>
          <a:xfrm>
            <a:off x="5907635" y="3213970"/>
            <a:ext cx="2805809" cy="2783284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22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2" name="Oval 21"/>
          <p:cNvSpPr/>
          <p:nvPr userDrawn="1"/>
        </p:nvSpPr>
        <p:spPr>
          <a:xfrm>
            <a:off x="5907635" y="3213970"/>
            <a:ext cx="2805809" cy="2783284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22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219939" y="916230"/>
            <a:ext cx="9107555" cy="3632325"/>
          </a:xfrm>
          <a:prstGeom prst="rect">
            <a:avLst/>
          </a:prstGeom>
          <a:noFill/>
        </p:spPr>
        <p:txBody>
          <a:bodyPr anchor="b"/>
          <a:lstStyle>
            <a:lvl1pPr algn="ctr" defTabSz="91422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7998" b="1" i="0" kern="1200" spc="-3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1863541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  <p:bldP spid="19" grpId="0" animBg="1"/>
      <p:bldP spid="19" grpId="1" animBg="1"/>
      <p:bldP spid="21" grpId="0" animBg="1"/>
      <p:bldP spid="21" grpId="1" animBg="1"/>
      <p:bldP spid="22" grpId="0" animBg="1"/>
      <p:bldP spid="22" grpId="1" animBg="1"/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Üre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 noChangeAspect="1"/>
          </p:cNvSpPr>
          <p:nvPr>
            <p:ph type="pic" sz="quarter" idx="14"/>
          </p:nvPr>
        </p:nvSpPr>
        <p:spPr>
          <a:xfrm>
            <a:off x="0" y="0"/>
            <a:ext cx="12192000" cy="6858000"/>
          </a:xfrm>
        </p:spPr>
        <p:txBody>
          <a:bodyPr lIns="91440">
            <a:noAutofit/>
          </a:bodyPr>
          <a:lstStyle>
            <a:lvl1pPr algn="ctr">
              <a:defRPr/>
            </a:lvl1pPr>
          </a:lstStyle>
          <a:p>
            <a:r>
              <a:rPr lang="hu-HU" baseline="0"/>
              <a:t>Kép beszúrásához kattintson az ikonra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747689" y="6465383"/>
            <a:ext cx="431425" cy="365125"/>
          </a:xfrm>
          <a:prstGeom prst="rect">
            <a:avLst/>
          </a:prstGeom>
        </p:spPr>
        <p:txBody>
          <a:bodyPr/>
          <a:lstStyle/>
          <a:p>
            <a:fld id="{5AE1514C-5E56-4738-A1FF-4B1CFD2A3E36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66652" y="2567615"/>
            <a:ext cx="8804365" cy="1311128"/>
          </a:xfrm>
          <a:prstGeom prst="rect">
            <a:avLst/>
          </a:prstGeom>
        </p:spPr>
        <p:txBody>
          <a:bodyPr/>
          <a:lstStyle>
            <a:lvl1pPr algn="l">
              <a:defRPr lang="en-US" sz="8800" b="1" i="0" kern="1200" spc="1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581151" y="3971108"/>
            <a:ext cx="9461500" cy="757130"/>
          </a:xfrm>
        </p:spPr>
        <p:txBody>
          <a:bodyPr/>
          <a:lstStyle>
            <a:lvl1pPr algn="l">
              <a:defRPr lang="en-US" sz="4800" b="1" i="0" kern="1200" spc="300" dirty="0" smtClean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 dirty="0"/>
              <a:t>EDIT MASTER TEXT</a:t>
            </a:r>
          </a:p>
        </p:txBody>
      </p:sp>
    </p:spTree>
    <p:extLst>
      <p:ext uri="{BB962C8B-B14F-4D97-AF65-F5344CB8AC3E}">
        <p14:creationId xmlns:p14="http://schemas.microsoft.com/office/powerpoint/2010/main" val="20859277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3392" y="20190"/>
            <a:ext cx="10972800" cy="590931"/>
          </a:xfrm>
        </p:spPr>
        <p:txBody>
          <a:bodyPr/>
          <a:lstStyle>
            <a:lvl1pPr>
              <a:defRPr>
                <a:latin typeface="Segoe UI Semibold" panose="020B0702040204020203" pitchFamily="34" charset="0"/>
              </a:defRPr>
            </a:lvl1pPr>
          </a:lstStyle>
          <a:p>
            <a:r>
              <a:rPr lang="en-US" noProof="0" dirty="0"/>
              <a:t>Insert page title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23916" y="1690688"/>
            <a:ext cx="11542195" cy="1870769"/>
          </a:xfrm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</a:defRPr>
            </a:lvl5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576441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/>
        </p:nvSpPr>
        <p:spPr>
          <a:xfrm>
            <a:off x="797803" y="120691"/>
            <a:ext cx="10602518" cy="946528"/>
          </a:xfrm>
          <a:prstGeom prst="rect">
            <a:avLst/>
          </a:prstGeom>
          <a:solidFill>
            <a:srgbClr val="00A4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 userDrawn="1">
            <p:ph type="title"/>
          </p:nvPr>
        </p:nvSpPr>
        <p:spPr>
          <a:xfrm>
            <a:off x="791679" y="136525"/>
            <a:ext cx="9577084" cy="930694"/>
          </a:xfrm>
        </p:spPr>
        <p:txBody>
          <a:bodyPr/>
          <a:lstStyle>
            <a:lvl1pPr algn="l">
              <a:defRPr>
                <a:solidFill>
                  <a:srgbClr val="FFFEFF"/>
                </a:solidFill>
              </a:defRPr>
            </a:lvl1pPr>
          </a:lstStyle>
          <a:p>
            <a:r>
              <a:rPr lang="hu-HU" dirty="0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 userDrawn="1">
            <p:ph idx="1"/>
          </p:nvPr>
        </p:nvSpPr>
        <p:spPr>
          <a:xfrm>
            <a:off x="811569" y="1315622"/>
            <a:ext cx="10588752" cy="4736186"/>
          </a:xfrm>
        </p:spPr>
        <p:txBody>
          <a:bodyPr anchor="t"/>
          <a:lstStyle>
            <a:lvl1pPr>
              <a:spcBef>
                <a:spcPts val="0"/>
              </a:spcBef>
              <a:defRPr sz="2200"/>
            </a:lvl1pPr>
            <a:lvl2pPr>
              <a:defRPr sz="2000"/>
            </a:lvl2pPr>
            <a:lvl3pPr>
              <a:defRPr sz="1600"/>
            </a:lvl3pPr>
          </a:lstStyle>
          <a:p>
            <a:pPr lvl="0"/>
            <a:r>
              <a:rPr lang="hu-HU" dirty="0"/>
              <a:t>Mintaszöveg szerkesztése</a:t>
            </a:r>
          </a:p>
          <a:p>
            <a:pPr lvl="1"/>
            <a:r>
              <a:rPr lang="hu-HU" dirty="0"/>
              <a:t>Második szint</a:t>
            </a:r>
          </a:p>
          <a:p>
            <a:pPr lvl="2"/>
            <a:r>
              <a:rPr lang="hu-HU" dirty="0"/>
              <a:t>Harmadik szint</a:t>
            </a:r>
          </a:p>
          <a:p>
            <a:pPr lvl="3"/>
            <a:r>
              <a:rPr lang="hu-HU" dirty="0"/>
              <a:t>Negyedik szint</a:t>
            </a:r>
          </a:p>
          <a:p>
            <a:pPr lvl="4"/>
            <a:r>
              <a:rPr lang="hu-HU" dirty="0"/>
              <a:t>Ötödik szint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pic>
        <p:nvPicPr>
          <p:cNvPr id="29" name="Picture 13">
            <a:extLst>
              <a:ext uri="{FF2B5EF4-FFF2-40B4-BE49-F238E27FC236}">
                <a16:creationId xmlns:a16="http://schemas.microsoft.com/office/drawing/2014/main" id="{2C8E9A62-D1E9-4A62-88B6-97CE11E1EB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48"/>
          <a:stretch/>
        </p:blipFill>
        <p:spPr>
          <a:xfrm>
            <a:off x="10569010" y="316688"/>
            <a:ext cx="633978" cy="679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230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8"/>
            <a:ext cx="10515600" cy="874126"/>
          </a:xfrm>
          <a:solidFill>
            <a:srgbClr val="00A4EF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418643"/>
            <a:ext cx="5181600" cy="475832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418643"/>
            <a:ext cx="5181600" cy="47583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7485A-BE62-4EF1-9888-A2D86A0CFD64}" type="datetimeFigureOut">
              <a:rPr lang="en-GB" smtClean="0"/>
              <a:t>22/04/2019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73A5A-C8CB-4ABD-951B-701F92E2AA20}" type="slidenum">
              <a:rPr lang="en-GB" smtClean="0"/>
              <a:t>‹#›</a:t>
            </a:fld>
            <a:endParaRPr lang="en-GB"/>
          </a:p>
        </p:txBody>
      </p:sp>
      <p:pic>
        <p:nvPicPr>
          <p:cNvPr id="8" name="Picture 13">
            <a:extLst>
              <a:ext uri="{FF2B5EF4-FFF2-40B4-BE49-F238E27FC236}">
                <a16:creationId xmlns:a16="http://schemas.microsoft.com/office/drawing/2014/main" id="{B6BEF18D-E9DA-4559-B01F-24A62B16ECD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48"/>
          <a:stretch/>
        </p:blipFill>
        <p:spPr>
          <a:xfrm>
            <a:off x="10622397" y="425290"/>
            <a:ext cx="633978" cy="679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1287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/>
          <p:cNvGrpSpPr/>
          <p:nvPr/>
        </p:nvGrpSpPr>
        <p:grpSpPr>
          <a:xfrm>
            <a:off x="800144" y="1699589"/>
            <a:ext cx="3674476" cy="3200399"/>
            <a:chOff x="697883" y="1816768"/>
            <a:chExt cx="3674476" cy="3200399"/>
          </a:xfrm>
          <a:solidFill>
            <a:srgbClr val="00A4EF"/>
          </a:solidFill>
        </p:grpSpPr>
        <p:sp>
          <p:nvSpPr>
            <p:cNvPr id="22" name="Rectangle 2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32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52026"/>
            <a:ext cx="3501197" cy="1223298"/>
          </a:xfrm>
        </p:spPr>
        <p:txBody>
          <a:bodyPr bIns="0" anchor="b">
            <a:noAutofit/>
          </a:bodyPr>
          <a:lstStyle>
            <a:lvl1pPr algn="ctr">
              <a:defRPr sz="3200">
                <a:solidFill>
                  <a:srgbClr val="FFFEFF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9983" y="802809"/>
            <a:ext cx="6275035" cy="5249940"/>
          </a:xfrm>
        </p:spPr>
        <p:txBody>
          <a:bodyPr anchor="ctr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8631" y="3580186"/>
            <a:ext cx="3501197" cy="1221164"/>
          </a:xfrm>
        </p:spPr>
        <p:txBody>
          <a:bodyPr/>
          <a:lstStyle>
            <a:lvl1pPr marL="0" indent="0" algn="ctr">
              <a:buNone/>
              <a:defRPr sz="16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989822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3259545" y="1186483"/>
            <a:ext cx="5666145" cy="4126869"/>
            <a:chOff x="3259545" y="1186483"/>
            <a:chExt cx="5666145" cy="4126869"/>
          </a:xfrm>
        </p:grpSpPr>
        <p:sp>
          <p:nvSpPr>
            <p:cNvPr id="99" name="Rectangle 98"/>
            <p:cNvSpPr/>
            <p:nvPr/>
          </p:nvSpPr>
          <p:spPr>
            <a:xfrm>
              <a:off x="3259545" y="1186483"/>
              <a:ext cx="5657881" cy="716184"/>
            </a:xfrm>
            <a:prstGeom prst="rect">
              <a:avLst/>
            </a:prstGeom>
            <a:solidFill>
              <a:srgbClr val="00A4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1" name="Rectangle 100"/>
            <p:cNvSpPr/>
            <p:nvPr/>
          </p:nvSpPr>
          <p:spPr>
            <a:xfrm>
              <a:off x="3259545" y="1991156"/>
              <a:ext cx="5666145" cy="3322196"/>
            </a:xfrm>
            <a:prstGeom prst="rect">
              <a:avLst/>
            </a:prstGeom>
            <a:solidFill>
              <a:srgbClr val="00A4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4216" y="2074730"/>
            <a:ext cx="5490224" cy="1689390"/>
          </a:xfrm>
        </p:spPr>
        <p:txBody>
          <a:bodyPr bIns="0" anchor="b">
            <a:normAutofit/>
          </a:bodyPr>
          <a:lstStyle>
            <a:lvl1pPr algn="ctr">
              <a:defRPr sz="4400">
                <a:solidFill>
                  <a:srgbClr val="FFFEFF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44215" y="3846851"/>
            <a:ext cx="5490223" cy="1383770"/>
          </a:xfrm>
        </p:spPr>
        <p:txBody>
          <a:bodyPr tIns="0"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4/22/2019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961260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1_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4/22/2019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30981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oup 60"/>
          <p:cNvGrpSpPr/>
          <p:nvPr/>
        </p:nvGrpSpPr>
        <p:grpSpPr>
          <a:xfrm>
            <a:off x="800144" y="1699589"/>
            <a:ext cx="3674476" cy="3200399"/>
            <a:chOff x="697883" y="1816768"/>
            <a:chExt cx="3674476" cy="3200399"/>
          </a:xfrm>
          <a:solidFill>
            <a:srgbClr val="00A4EF"/>
          </a:solidFill>
        </p:grpSpPr>
        <p:sp>
          <p:nvSpPr>
            <p:cNvPr id="62" name="Rectangle 6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4" name="Rectangle 63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1" y="2363915"/>
            <a:ext cx="3500828" cy="2460497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25137" y="803185"/>
            <a:ext cx="6265088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25305" y="1488985"/>
            <a:ext cx="6264350" cy="1696853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18653" y="3665887"/>
            <a:ext cx="6264414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18447" y="4351687"/>
            <a:ext cx="6265588" cy="1704060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4/22/2019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6375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254665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964" y="6356350"/>
            <a:ext cx="1528319" cy="365125"/>
          </a:xfrm>
        </p:spPr>
        <p:txBody>
          <a:bodyPr/>
          <a:lstStyle/>
          <a:p>
            <a:fld id="{B8E49ED0-4378-184F-BAC9-EC5E0D3E65AD}" type="datetime1">
              <a:rPr lang="en-GB" smtClean="0"/>
              <a:t>22/04/2019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64067" y="6356350"/>
            <a:ext cx="5689333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FAC09-9891-B14F-8C60-CFC3102B2DA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26"/>
          <p:cNvSpPr>
            <a:spLocks noGrp="1"/>
          </p:cNvSpPr>
          <p:nvPr>
            <p:ph type="body" sz="quarter" idx="13" hasCustomPrompt="1"/>
          </p:nvPr>
        </p:nvSpPr>
        <p:spPr>
          <a:xfrm>
            <a:off x="800100" y="685800"/>
            <a:ext cx="4958862" cy="72096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rgbClr val="174194"/>
                </a:solidFill>
              </a:defRPr>
            </a:lvl1pPr>
          </a:lstStyle>
          <a:p>
            <a:pPr lvl="0"/>
            <a:r>
              <a:rPr lang="en-US" dirty="0"/>
              <a:t>One column layout</a:t>
            </a:r>
          </a:p>
        </p:txBody>
      </p:sp>
    </p:spTree>
    <p:extLst>
      <p:ext uri="{BB962C8B-B14F-4D97-AF65-F5344CB8AC3E}">
        <p14:creationId xmlns:p14="http://schemas.microsoft.com/office/powerpoint/2010/main" val="119947488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29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/>
          <p:cNvGrpSpPr/>
          <p:nvPr/>
        </p:nvGrpSpPr>
        <p:grpSpPr>
          <a:xfrm>
            <a:off x="800144" y="1699589"/>
            <a:ext cx="3674476" cy="3200399"/>
            <a:chOff x="697883" y="1816768"/>
            <a:chExt cx="3674476" cy="3200399"/>
          </a:xfrm>
          <a:solidFill>
            <a:srgbClr val="00A4EF"/>
          </a:solidFill>
        </p:grpSpPr>
        <p:sp>
          <p:nvSpPr>
            <p:cNvPr id="25" name="Rectangle 24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6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hu-HU" dirty="0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4/22/2019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917842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22363"/>
            <a:ext cx="103632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7485A-BE62-4EF1-9888-A2D86A0CFD64}" type="datetimeFigureOut">
              <a:rPr lang="en-GB" smtClean="0"/>
              <a:t>22/04/2019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73A5A-C8CB-4ABD-951B-701F92E2AA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8684478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76804"/>
            <a:ext cx="10515600" cy="838030"/>
          </a:xfrm>
          <a:solidFill>
            <a:srgbClr val="00A4EF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63316"/>
            <a:ext cx="10515600" cy="498583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7485A-BE62-4EF1-9888-A2D86A0CFD64}" type="datetimeFigureOut">
              <a:rPr lang="en-GB" smtClean="0"/>
              <a:t>22/04/2019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73A5A-C8CB-4ABD-951B-701F92E2AA20}" type="slidenum">
              <a:rPr lang="en-GB" smtClean="0"/>
              <a:t>‹#›</a:t>
            </a:fld>
            <a:endParaRPr lang="en-GB"/>
          </a:p>
        </p:txBody>
      </p:sp>
      <p:pic>
        <p:nvPicPr>
          <p:cNvPr id="7" name="Picture 13">
            <a:extLst>
              <a:ext uri="{FF2B5EF4-FFF2-40B4-BE49-F238E27FC236}">
                <a16:creationId xmlns:a16="http://schemas.microsoft.com/office/drawing/2014/main" id="{83B829A4-4E44-47BB-849D-02B28621F9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48"/>
          <a:stretch/>
        </p:blipFill>
        <p:spPr>
          <a:xfrm>
            <a:off x="10622397" y="147575"/>
            <a:ext cx="633978" cy="679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496452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7485A-BE62-4EF1-9888-A2D86A0CFD64}" type="datetimeFigureOut">
              <a:rPr lang="en-GB" smtClean="0"/>
              <a:t>22/04/2019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73A5A-C8CB-4ABD-951B-701F92E2AA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2299394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8"/>
            <a:ext cx="10515600" cy="874126"/>
          </a:xfrm>
          <a:solidFill>
            <a:srgbClr val="00A4EF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418643"/>
            <a:ext cx="5181600" cy="475832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418643"/>
            <a:ext cx="5181600" cy="47583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7485A-BE62-4EF1-9888-A2D86A0CFD64}" type="datetimeFigureOut">
              <a:rPr lang="en-GB" smtClean="0"/>
              <a:t>22/04/2019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73A5A-C8CB-4ABD-951B-701F92E2AA20}" type="slidenum">
              <a:rPr lang="en-GB" smtClean="0"/>
              <a:t>‹#›</a:t>
            </a:fld>
            <a:endParaRPr lang="en-GB"/>
          </a:p>
        </p:txBody>
      </p:sp>
      <p:pic>
        <p:nvPicPr>
          <p:cNvPr id="8" name="Picture 13">
            <a:extLst>
              <a:ext uri="{FF2B5EF4-FFF2-40B4-BE49-F238E27FC236}">
                <a16:creationId xmlns:a16="http://schemas.microsoft.com/office/drawing/2014/main" id="{B6BEF18D-E9DA-4559-B01F-24A62B16ECD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48"/>
          <a:stretch/>
        </p:blipFill>
        <p:spPr>
          <a:xfrm>
            <a:off x="10622397" y="365128"/>
            <a:ext cx="633978" cy="679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572183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7485A-BE62-4EF1-9888-A2D86A0CFD64}" type="datetimeFigureOut">
              <a:rPr lang="en-GB" smtClean="0"/>
              <a:t>22/04/2019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73A5A-C8CB-4ABD-951B-701F92E2AA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1739331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7485A-BE62-4EF1-9888-A2D86A0CFD64}" type="datetimeFigureOut">
              <a:rPr lang="en-GB" smtClean="0"/>
              <a:t>22/04/2019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73A5A-C8CB-4ABD-951B-701F92E2AA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7394504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7485A-BE62-4EF1-9888-A2D86A0CFD64}" type="datetimeFigureOut">
              <a:rPr lang="en-GB" smtClean="0"/>
              <a:t>22/04/2019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73A5A-C8CB-4ABD-951B-701F92E2AA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7409265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7485A-BE62-4EF1-9888-A2D86A0CFD64}" type="datetimeFigureOut">
              <a:rPr lang="en-GB" smtClean="0"/>
              <a:t>22/04/2019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73A5A-C8CB-4ABD-951B-701F92E2AA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1960033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7485A-BE62-4EF1-9888-A2D86A0CFD64}" type="datetimeFigureOut">
              <a:rPr lang="en-GB" smtClean="0"/>
              <a:t>22/04/2019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73A5A-C8CB-4ABD-951B-701F92E2AA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983657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188676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5181601" cy="4188676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2784" y="6356350"/>
            <a:ext cx="1526100" cy="365125"/>
          </a:xfrm>
        </p:spPr>
        <p:txBody>
          <a:bodyPr/>
          <a:lstStyle/>
          <a:p>
            <a:fld id="{D2EFAB54-C557-0D4E-B6BE-F7AC3FB5D82C}" type="datetime1">
              <a:rPr lang="en-GB" smtClean="0"/>
              <a:t>22/04/2019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464067" y="6356350"/>
            <a:ext cx="568933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FAC09-9891-B14F-8C60-CFC3102B2DAB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 Placeholder 26"/>
          <p:cNvSpPr>
            <a:spLocks noGrp="1"/>
          </p:cNvSpPr>
          <p:nvPr>
            <p:ph type="body" sz="quarter" idx="13" hasCustomPrompt="1"/>
          </p:nvPr>
        </p:nvSpPr>
        <p:spPr>
          <a:xfrm>
            <a:off x="800100" y="685800"/>
            <a:ext cx="4958862" cy="72096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rgbClr val="174194"/>
                </a:solidFill>
              </a:defRPr>
            </a:lvl1pPr>
          </a:lstStyle>
          <a:p>
            <a:pPr lvl="0"/>
            <a:r>
              <a:rPr lang="en-US" dirty="0"/>
              <a:t>Two column layout</a:t>
            </a:r>
          </a:p>
        </p:txBody>
      </p:sp>
    </p:spTree>
    <p:extLst>
      <p:ext uri="{BB962C8B-B14F-4D97-AF65-F5344CB8AC3E}">
        <p14:creationId xmlns:p14="http://schemas.microsoft.com/office/powerpoint/2010/main" val="167509638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29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7485A-BE62-4EF1-9888-A2D86A0CFD64}" type="datetimeFigureOut">
              <a:rPr lang="en-GB" smtClean="0"/>
              <a:t>22/04/2019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73A5A-C8CB-4ABD-951B-701F92E2AA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800277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7485A-BE62-4EF1-9888-A2D86A0CFD64}" type="datetimeFigureOut">
              <a:rPr lang="en-GB" smtClean="0"/>
              <a:t>22/04/2019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73A5A-C8CB-4ABD-951B-701F92E2AA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467792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575215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575215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743930" y="6356350"/>
            <a:ext cx="1414112" cy="365125"/>
          </a:xfrm>
        </p:spPr>
        <p:txBody>
          <a:bodyPr/>
          <a:lstStyle/>
          <a:p>
            <a:fld id="{5BD6804A-7A1E-4142-BD7F-9506B517C44B}" type="datetime1">
              <a:rPr lang="en-GB" smtClean="0"/>
              <a:t>22/04/2019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2464067" y="6356350"/>
            <a:ext cx="568933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FAC09-9891-B14F-8C60-CFC3102B2DAB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 Placeholder 26"/>
          <p:cNvSpPr>
            <a:spLocks noGrp="1"/>
          </p:cNvSpPr>
          <p:nvPr>
            <p:ph type="body" sz="quarter" idx="13" hasCustomPrompt="1"/>
          </p:nvPr>
        </p:nvSpPr>
        <p:spPr>
          <a:xfrm>
            <a:off x="800100" y="685800"/>
            <a:ext cx="4958862" cy="72096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rgbClr val="174194"/>
                </a:solidFill>
              </a:defRPr>
            </a:lvl1pPr>
          </a:lstStyle>
          <a:p>
            <a:pPr lvl="0"/>
            <a:r>
              <a:rPr lang="en-US" dirty="0"/>
              <a:t>Two column layout</a:t>
            </a:r>
          </a:p>
        </p:txBody>
      </p:sp>
    </p:spTree>
    <p:extLst>
      <p:ext uri="{BB962C8B-B14F-4D97-AF65-F5344CB8AC3E}">
        <p14:creationId xmlns:p14="http://schemas.microsoft.com/office/powerpoint/2010/main" val="198181417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529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9">
            <a:extLst>
              <a:ext uri="{FF2B5EF4-FFF2-40B4-BE49-F238E27FC236}">
                <a16:creationId xmlns:a16="http://schemas.microsoft.com/office/drawing/2014/main" id="{37332630-382A-456F-B848-0C995D5146E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796374" y="0"/>
            <a:ext cx="13988374" cy="8101436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724276" y="2568303"/>
            <a:ext cx="5061139" cy="1059874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600" b="1" i="0">
                <a:solidFill>
                  <a:srgbClr val="16448A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b="1" dirty="0">
                <a:solidFill>
                  <a:srgbClr val="174194"/>
                </a:solidFill>
                <a:latin typeface="Calibri" charset="0"/>
                <a:ea typeface="Calibri" charset="0"/>
                <a:cs typeface="Calibri" charset="0"/>
              </a:rPr>
              <a:t>Title here</a:t>
            </a:r>
            <a:endParaRPr lang="en-US" sz="3600" dirty="0">
              <a:solidFill>
                <a:srgbClr val="174194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8" name="Date Placeholder 4"/>
          <p:cNvSpPr>
            <a:spLocks noGrp="1"/>
          </p:cNvSpPr>
          <p:nvPr>
            <p:ph type="dt" sz="half" idx="10"/>
          </p:nvPr>
        </p:nvSpPr>
        <p:spPr>
          <a:xfrm>
            <a:off x="762784" y="6356350"/>
            <a:ext cx="1526100" cy="365125"/>
          </a:xfrm>
        </p:spPr>
        <p:txBody>
          <a:bodyPr/>
          <a:lstStyle/>
          <a:p>
            <a:fld id="{D2EFAB54-C557-0D4E-B6BE-F7AC3FB5D82C}" type="datetime1">
              <a:rPr lang="en-GB" smtClean="0"/>
              <a:t>22/04/2019</a:t>
            </a:fld>
            <a:endParaRPr lang="en-US"/>
          </a:p>
        </p:txBody>
      </p:sp>
      <p:sp>
        <p:nvSpPr>
          <p:cNvPr id="9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464067" y="6356350"/>
            <a:ext cx="568933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CCFAC09-9891-B14F-8C60-CFC3102B2D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76545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29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>
            <a:extLst>
              <a:ext uri="{FF2B5EF4-FFF2-40B4-BE49-F238E27FC236}">
                <a16:creationId xmlns:a16="http://schemas.microsoft.com/office/drawing/2014/main" id="{BC82B8DC-099D-4B7F-8078-5DB766A5308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553200" y="2705100"/>
            <a:ext cx="5638800" cy="4152900"/>
          </a:xfrm>
          <a:prstGeom prst="rect">
            <a:avLst/>
          </a:prstGeom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743930" y="6356350"/>
            <a:ext cx="1414112" cy="365125"/>
          </a:xfrm>
        </p:spPr>
        <p:txBody>
          <a:bodyPr/>
          <a:lstStyle/>
          <a:p>
            <a:fld id="{5BD6804A-7A1E-4142-BD7F-9506B517C44B}" type="datetime1">
              <a:rPr lang="en-GB" smtClean="0"/>
              <a:t>22/04/2019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2464067" y="6356350"/>
            <a:ext cx="568933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FAC09-9891-B14F-8C60-CFC3102B2DAB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B4B64EBD-FA9E-4DFE-A04F-0632404FA8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4276" y="2568303"/>
            <a:ext cx="5061139" cy="1059874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600" b="1" i="0">
                <a:solidFill>
                  <a:srgbClr val="16448A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b="1" dirty="0">
                <a:solidFill>
                  <a:srgbClr val="174194"/>
                </a:solidFill>
                <a:latin typeface="Calibri" charset="0"/>
                <a:ea typeface="Calibri" charset="0"/>
                <a:cs typeface="Calibri" charset="0"/>
              </a:rPr>
              <a:t>Title here</a:t>
            </a:r>
            <a:endParaRPr lang="en-US" sz="3600" dirty="0">
              <a:solidFill>
                <a:srgbClr val="174194"/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474253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29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3235029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29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751341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Text Slide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type="body" sz="quarter" idx="17" hasCustomPrompt="1"/>
          </p:nvPr>
        </p:nvSpPr>
        <p:spPr>
          <a:xfrm>
            <a:off x="623393" y="541719"/>
            <a:ext cx="8359672" cy="43204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>
                <a:solidFill>
                  <a:schemeClr val="tx2"/>
                </a:solidFill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pPr lvl="0"/>
            <a:r>
              <a:rPr lang="en-GB" dirty="0"/>
              <a:t>Title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623394" y="1196979"/>
            <a:ext cx="8328541" cy="4176713"/>
          </a:xfrm>
          <a:prstGeom prst="rect">
            <a:avLst/>
          </a:prstGeom>
        </p:spPr>
        <p:txBody>
          <a:bodyPr/>
          <a:lstStyle>
            <a:lvl1pPr marL="0" indent="-179996">
              <a:lnSpc>
                <a:spcPct val="113000"/>
              </a:lnSpc>
              <a:buClr>
                <a:schemeClr val="tx2"/>
              </a:buClr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Titillium" charset="0"/>
                <a:ea typeface="Titillium" charset="0"/>
                <a:cs typeface="Titillium" charset="0"/>
              </a:defRPr>
            </a:lvl1pPr>
            <a:lvl2pPr marL="647984" indent="-179996">
              <a:lnSpc>
                <a:spcPct val="113000"/>
              </a:lnSpc>
              <a:buClr>
                <a:schemeClr val="tx2"/>
              </a:buClr>
              <a:buFont typeface="Arial" pitchFamily="34" charset="0"/>
              <a:buChar char="•"/>
              <a:defRPr sz="2000">
                <a:latin typeface="Titillium" charset="0"/>
                <a:ea typeface="Titillium" charset="0"/>
                <a:cs typeface="Titillium" charset="0"/>
              </a:defRPr>
            </a:lvl2pPr>
            <a:lvl3pPr indent="-179996">
              <a:lnSpc>
                <a:spcPct val="113000"/>
              </a:lnSpc>
              <a:buClr>
                <a:schemeClr val="tx2"/>
              </a:buClr>
              <a:defRPr sz="2000">
                <a:solidFill>
                  <a:schemeClr val="tx1"/>
                </a:solidFill>
                <a:latin typeface="Titillium" charset="0"/>
                <a:ea typeface="Titillium" charset="0"/>
                <a:cs typeface="Titillium" charset="0"/>
              </a:defRPr>
            </a:lvl3pPr>
            <a:lvl4pPr marL="1600160" indent="-179996">
              <a:lnSpc>
                <a:spcPct val="113000"/>
              </a:lnSpc>
              <a:buClr>
                <a:schemeClr val="tx2"/>
              </a:buClr>
              <a:buFont typeface="Arial" pitchFamily="34" charset="0"/>
              <a:buChar char="•"/>
              <a:defRPr>
                <a:latin typeface="Titillium" charset="0"/>
                <a:ea typeface="Titillium" charset="0"/>
                <a:cs typeface="Titillium" charset="0"/>
              </a:defRPr>
            </a:lvl4pPr>
            <a:lvl5pPr marL="1828754" indent="0">
              <a:buNone/>
              <a:defRPr/>
            </a:lvl5pPr>
            <a:lvl6pPr marL="2285943" indent="0">
              <a:buNone/>
              <a:defRPr/>
            </a:lvl6pPr>
          </a:lstStyle>
          <a:p>
            <a:pPr lvl="0"/>
            <a:r>
              <a:rPr lang="en-GB" sz="2000" dirty="0"/>
              <a:t>Text Here</a:t>
            </a:r>
          </a:p>
          <a:p>
            <a:pPr lvl="1"/>
            <a:r>
              <a:rPr lang="en-GB" dirty="0"/>
              <a:t>Text Here</a:t>
            </a:r>
          </a:p>
          <a:p>
            <a:pPr lvl="2"/>
            <a:r>
              <a:rPr lang="en-GB" dirty="0"/>
              <a:t>Text Here</a:t>
            </a:r>
          </a:p>
          <a:p>
            <a:pPr lvl="3"/>
            <a:r>
              <a:rPr lang="en-GB" dirty="0"/>
              <a:t>Text Here</a:t>
            </a:r>
          </a:p>
          <a:p>
            <a:pPr lv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305261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30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Cliquez et modifiez le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BCE39A-1595-2A46-A5F2-0C90A4649103}" type="datetime1">
              <a:rPr lang="en-GB" smtClean="0"/>
              <a:t>22/04/2019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CFAC09-9891-B14F-8C60-CFC3102B2D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4795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60" r:id="rId5"/>
    <p:sldLayoutId id="2147483661" r:id="rId6"/>
    <p:sldLayoutId id="2147483658" r:id="rId7"/>
    <p:sldLayoutId id="2147483671" r:id="rId8"/>
    <p:sldLayoutId id="2147483672" r:id="rId9"/>
    <p:sldLayoutId id="2147483673" r:id="rId10"/>
    <p:sldLayoutId id="2147483677" r:id="rId11"/>
    <p:sldLayoutId id="2147483678" r:id="rId12"/>
    <p:sldLayoutId id="2147483681" r:id="rId13"/>
    <p:sldLayoutId id="2147483695" r:id="rId14"/>
    <p:sldLayoutId id="2147483701" r:id="rId15"/>
    <p:sldLayoutId id="2147483696" r:id="rId16"/>
    <p:sldLayoutId id="2147483694" r:id="rId17"/>
    <p:sldLayoutId id="2147483697" r:id="rId18"/>
    <p:sldLayoutId id="2147483698" r:id="rId19"/>
    <p:sldLayoutId id="2147483700" r:id="rId2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B7485A-BE62-4EF1-9888-A2D86A0CFD64}" type="datetimeFigureOut">
              <a:rPr lang="en-GB" smtClean="0"/>
              <a:t>22/04/2019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073A5A-C8CB-4ABD-951B-701F92E2AA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8006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</p:sldLayoutIdLst>
  <p:transition>
    <p:fad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://www.tylervigen.com/spurious-correlations" TargetMode="Externa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18.xml"/><Relationship Id="rId1" Type="http://schemas.openxmlformats.org/officeDocument/2006/relationships/video" Target="https://www.youtube.com/embed/WXHM_i-fgGo?feature=oembed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towardsdatascience.com/types-of-machine-learning-algorithms-you-should-know-953a08248861" TargetMode="External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Layout" Target="../slideLayouts/slideLayout18.xml"/><Relationship Id="rId1" Type="http://schemas.openxmlformats.org/officeDocument/2006/relationships/video" Target="https://www.youtube.com/embed/qDbpYUbf3e0?feature=oembed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machinelearningmastery.com/a-tour-of-machine-learning-algorithms/" TargetMode="External"/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Layout" Target="../slideLayouts/slideLayout18.xml"/><Relationship Id="rId1" Type="http://schemas.openxmlformats.org/officeDocument/2006/relationships/video" Target="https://www.youtube.com/embed/oSdPmxRCWws?feature=oembed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slideLayout" Target="../slideLayouts/slideLayout18.xml"/><Relationship Id="rId1" Type="http://schemas.openxmlformats.org/officeDocument/2006/relationships/video" Target="https://www.youtube.com/embed/EuBBz3bI-aA?feature=oembed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slideLayout" Target="../slideLayouts/slideLayout18.xml"/><Relationship Id="rId1" Type="http://schemas.openxmlformats.org/officeDocument/2006/relationships/video" Target="https://www.youtube.com/embed/fSytzGwwBVw?feature=oembed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slideLayout" Target="../slideLayouts/slideLayout18.xml"/><Relationship Id="rId1" Type="http://schemas.openxmlformats.org/officeDocument/2006/relationships/video" Target="https://www.youtube.com/embed/Kdsp6soqA7o?feature=oembed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hyperlink" Target="https://machinelearningmastery.com/data-leakage-machine-learning/" TargetMode="External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15.xml"/><Relationship Id="rId1" Type="http://schemas.openxmlformats.org/officeDocument/2006/relationships/video" Target="https://www.youtube.com/embed/bBt0imn77Zg?feature=oembed" TargetMode="External"/><Relationship Id="rId4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www.youtube.com/watch?v=OGxgnH8y2NM&amp;list=PLQVvvaa0QuDfKTOs3Keq_kaG2P55YRn5v" TargetMode="Externa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hyperlink" Target="https://www.youtube.com/user/victorlavrenko/playlists" TargetMode="External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hyperlink" Target="https://toolbox.google.com/datasetsearch" TargetMode="External"/><Relationship Id="rId3" Type="http://schemas.openxmlformats.org/officeDocument/2006/relationships/hyperlink" Target="https://www.analyticsvidhya.com/blog/2018/03/comprehensive-collection-deep-learning-datasets/" TargetMode="External"/><Relationship Id="rId7" Type="http://schemas.openxmlformats.org/officeDocument/2006/relationships/hyperlink" Target="https://en.wikipedia.org/wiki/List_of_datasets_for_machine_learning_research" TargetMode="External"/><Relationship Id="rId2" Type="http://schemas.openxmlformats.org/officeDocument/2006/relationships/hyperlink" Target="https://www.kaggle.com/" TargetMode="Externa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github.com/awesomedata/awesome-public-datasets" TargetMode="External"/><Relationship Id="rId5" Type="http://schemas.openxmlformats.org/officeDocument/2006/relationships/hyperlink" Target="https://registry.opendata.aws/" TargetMode="External"/><Relationship Id="rId10" Type="http://schemas.openxmlformats.org/officeDocument/2006/relationships/image" Target="../media/image30.png"/><Relationship Id="rId4" Type="http://schemas.openxmlformats.org/officeDocument/2006/relationships/hyperlink" Target="https://medium.com/@hjalli/10-famous-and-useful-demo-data-sets-1e267d7b5c03" TargetMode="External"/><Relationship Id="rId9" Type="http://schemas.openxmlformats.org/officeDocument/2006/relationships/hyperlink" Target="https://www.kaggle.com/datasets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Relationship Id="rId4" Type="http://schemas.openxmlformats.org/officeDocument/2006/relationships/hyperlink" Target="https://bit.ly/2PmWRcV" TargetMode="Externa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https://medium.com/element-ai-research-lab/stabilizing-neural-style-transfer-for-video-62675e203e42" TargetMode="Externa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hyperlink" Target="https://thispersondoesnotexist.com/" TargetMode="External"/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hyperlink" Target="https://blogs.nvidia.com/blog/2017/12/03/nvidia-research-nips/" TargetMode="External"/><Relationship Id="rId1" Type="http://schemas.openxmlformats.org/officeDocument/2006/relationships/slideLayout" Target="../slideLayouts/slideLayout1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hyperlink" Target="https://twitter.com/_pandy/status/689209034143084547?lang=en" TargetMode="External"/><Relationship Id="rId1" Type="http://schemas.openxmlformats.org/officeDocument/2006/relationships/slideLayout" Target="../slideLayouts/slideLayout1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hyperlink" Target="https://openai.com/blog/better-language-models/" TargetMode="External"/><Relationship Id="rId1" Type="http://schemas.openxmlformats.org/officeDocument/2006/relationships/slideLayout" Target="../slideLayouts/slideLayout1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hyperlink" Target="https://www.youtube.com/watch?v=LSHZ_b05W7o" TargetMode="External"/><Relationship Id="rId1" Type="http://schemas.openxmlformats.org/officeDocument/2006/relationships/slideLayout" Target="../slideLayouts/slideLayout1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hyperlink" Target="https://www.dailymail.co.uk/sciencetech/article-2958597/Facial-recognition-breakthrough-Deep-Dense-software-spots-faces-images-partially-hidden-UPSIDE-DOWN.html" TargetMode="External"/><Relationship Id="rId1" Type="http://schemas.openxmlformats.org/officeDocument/2006/relationships/slideLayout" Target="../slideLayouts/slideLayout1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hyperlink" Target="https://news.developer.nvidia.com/using-cuda-and-machine-learning-to-detect-colon-cancer/" TargetMode="External"/><Relationship Id="rId1" Type="http://schemas.openxmlformats.org/officeDocument/2006/relationships/slideLayout" Target="../slideLayouts/slideLayout1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hyperlink" Target="https://blog.openai.com/openai-five/" TargetMode="External"/><Relationship Id="rId1" Type="http://schemas.openxmlformats.org/officeDocument/2006/relationships/slideLayout" Target="../slideLayouts/slideLayout1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hyperlink" Target="https://www.youtube.com/watch?v=cUTMhmVh1qs" TargetMode="External"/><Relationship Id="rId1" Type="http://schemas.openxmlformats.org/officeDocument/2006/relationships/slideLayout" Target="../slideLayouts/slideLayout1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hyperlink" Target="https://aimotive.com/" TargetMode="Externa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Placeholder 30"/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4" name="Rectangle 3"/>
          <p:cNvSpPr/>
          <p:nvPr/>
        </p:nvSpPr>
        <p:spPr>
          <a:xfrm>
            <a:off x="0" y="13063"/>
            <a:ext cx="12192000" cy="6858000"/>
          </a:xfrm>
          <a:prstGeom prst="rect">
            <a:avLst/>
          </a:prstGeom>
          <a:solidFill>
            <a:srgbClr val="0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/>
          <p:cNvSpPr/>
          <p:nvPr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AU" kern="0">
              <a:solidFill>
                <a:sysClr val="windowText" lastClr="000000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AU" kern="0">
              <a:solidFill>
                <a:sysClr val="windowText" lastClr="000000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AU" kern="0">
              <a:solidFill>
                <a:sysClr val="windowText" lastClr="000000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5907636" y="3213970"/>
            <a:ext cx="2805809" cy="2783284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AU" kern="0">
              <a:solidFill>
                <a:sysClr val="windowText" lastClr="000000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5907636" y="3213970"/>
            <a:ext cx="2805809" cy="2783284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AU" kern="0">
              <a:solidFill>
                <a:sysClr val="windowText" lastClr="000000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5907636" y="3213970"/>
            <a:ext cx="2805809" cy="2783284"/>
          </a:xfrm>
          <a:prstGeom prst="ellipse">
            <a:avLst/>
          </a:prstGeom>
          <a:noFill/>
          <a:ln w="19050" cmpd="thinThick">
            <a:solidFill>
              <a:schemeClr val="accent1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AU" kern="0">
              <a:solidFill>
                <a:sysClr val="windowText" lastClr="000000"/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 flipH="1">
            <a:off x="7911254" y="4253573"/>
            <a:ext cx="3836432" cy="70407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</a:pPr>
            <a:r>
              <a:rPr lang="hu-HU" sz="2800" dirty="0"/>
              <a:t>Trendek, példák</a:t>
            </a:r>
          </a:p>
          <a:p>
            <a:pPr lvl="0" algn="ctr">
              <a:lnSpc>
                <a:spcPct val="90000"/>
              </a:lnSpc>
            </a:pPr>
            <a:r>
              <a:rPr lang="hu-HU" sz="2800" dirty="0">
                <a:gradFill>
                  <a:gsLst>
                    <a:gs pos="0">
                      <a:srgbClr val="75D1FF">
                        <a:lumMod val="5000"/>
                        <a:lumOff val="95000"/>
                      </a:srgbClr>
                    </a:gs>
                    <a:gs pos="100000">
                      <a:srgbClr val="FFFFFF"/>
                    </a:gs>
                  </a:gsLst>
                  <a:lin ang="5400000" scaled="1"/>
                </a:gradFill>
              </a:rPr>
              <a:t>Gépi tanulás bevezetés</a:t>
            </a:r>
            <a:endParaRPr lang="en-US" sz="2600" dirty="0">
              <a:gradFill>
                <a:gsLst>
                  <a:gs pos="0">
                    <a:srgbClr val="75D1FF">
                      <a:lumMod val="5000"/>
                      <a:lumOff val="95000"/>
                    </a:srgbClr>
                  </a:gs>
                  <a:gs pos="100000">
                    <a:srgbClr val="FFFFFF"/>
                  </a:gs>
                </a:gsLst>
                <a:lin ang="5400000" scaled="1"/>
              </a:gradFill>
            </a:endParaRPr>
          </a:p>
        </p:txBody>
      </p:sp>
      <p:sp>
        <p:nvSpPr>
          <p:cNvPr id="9" name="Title 6"/>
          <p:cNvSpPr txBox="1">
            <a:spLocks/>
          </p:cNvSpPr>
          <p:nvPr/>
        </p:nvSpPr>
        <p:spPr>
          <a:xfrm>
            <a:off x="1679959" y="3280603"/>
            <a:ext cx="5909265" cy="874205"/>
          </a:xfrm>
          <a:prstGeom prst="rect">
            <a:avLst/>
          </a:prstGeom>
        </p:spPr>
        <p:txBody>
          <a:bodyPr vert="horz" lIns="91440" tIns="0" rIns="91440" bIns="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1" i="0" kern="12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endParaRPr lang="en-US" sz="8800" spc="-300" dirty="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/>
                  </a:gs>
                </a:gsLst>
                <a:lin ang="5400000" scaled="1"/>
              </a:gradFill>
              <a:latin typeface="+mn-lt"/>
            </a:endParaRPr>
          </a:p>
        </p:txBody>
      </p:sp>
      <p:sp>
        <p:nvSpPr>
          <p:cNvPr id="7" name="Title 6"/>
          <p:cNvSpPr>
            <a:spLocks noGrp="1"/>
          </p:cNvSpPr>
          <p:nvPr>
            <p:ph type="ctrTitle"/>
          </p:nvPr>
        </p:nvSpPr>
        <p:spPr>
          <a:xfrm>
            <a:off x="1523129" y="2490156"/>
            <a:ext cx="8804365" cy="1421928"/>
          </a:xfrm>
        </p:spPr>
        <p:txBody>
          <a:bodyPr/>
          <a:lstStyle/>
          <a:p>
            <a:r>
              <a:rPr lang="hu-HU" sz="4800" dirty="0"/>
              <a:t>Mesterséges Intelligencia</a:t>
            </a:r>
            <a:endParaRPr lang="en-US" sz="4800" dirty="0"/>
          </a:p>
        </p:txBody>
      </p:sp>
      <p:sp>
        <p:nvSpPr>
          <p:cNvPr id="19" name="Freeform: Shape 18"/>
          <p:cNvSpPr/>
          <p:nvPr/>
        </p:nvSpPr>
        <p:spPr>
          <a:xfrm>
            <a:off x="7066536" y="4361548"/>
            <a:ext cx="488128" cy="488128"/>
          </a:xfrm>
          <a:custGeom>
            <a:avLst/>
            <a:gdLst>
              <a:gd name="connsiteX0" fmla="*/ 244064 w 488128"/>
              <a:gd name="connsiteY0" fmla="*/ 0 h 488128"/>
              <a:gd name="connsiteX1" fmla="*/ 488128 w 488128"/>
              <a:gd name="connsiteY1" fmla="*/ 244064 h 488128"/>
              <a:gd name="connsiteX2" fmla="*/ 244064 w 488128"/>
              <a:gd name="connsiteY2" fmla="*/ 488128 h 488128"/>
              <a:gd name="connsiteX3" fmla="*/ 0 w 488128"/>
              <a:gd name="connsiteY3" fmla="*/ 244064 h 488128"/>
              <a:gd name="connsiteX4" fmla="*/ 244064 w 488128"/>
              <a:gd name="connsiteY4" fmla="*/ 0 h 488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8128" h="488128">
                <a:moveTo>
                  <a:pt x="244064" y="0"/>
                </a:moveTo>
                <a:cubicBezTo>
                  <a:pt x="378857" y="0"/>
                  <a:pt x="488128" y="109271"/>
                  <a:pt x="488128" y="244064"/>
                </a:cubicBezTo>
                <a:cubicBezTo>
                  <a:pt x="488128" y="378857"/>
                  <a:pt x="378857" y="488128"/>
                  <a:pt x="244064" y="488128"/>
                </a:cubicBezTo>
                <a:cubicBezTo>
                  <a:pt x="109271" y="488128"/>
                  <a:pt x="0" y="378857"/>
                  <a:pt x="0" y="244064"/>
                </a:cubicBezTo>
                <a:cubicBezTo>
                  <a:pt x="0" y="109271"/>
                  <a:pt x="109271" y="0"/>
                  <a:pt x="24406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en-AU" kern="0">
              <a:solidFill>
                <a:sysClr val="windowText" lastClr="000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1514C-5E56-4738-A1FF-4B1CFD2A3E36}" type="slidenum">
              <a:rPr lang="en-US" smtClean="0"/>
              <a:t>1</a:t>
            </a:fld>
            <a:endParaRPr lang="en-US"/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2E72153A-B9F5-4741-B1A4-56D7D12773B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5994" y="4677853"/>
            <a:ext cx="9461500" cy="480131"/>
          </a:xfrm>
        </p:spPr>
        <p:txBody>
          <a:bodyPr/>
          <a:lstStyle/>
          <a:p>
            <a:pPr marL="0" indent="0">
              <a:buNone/>
            </a:pPr>
            <a:endParaRPr lang="hu-HU" sz="2800" dirty="0"/>
          </a:p>
        </p:txBody>
      </p:sp>
    </p:spTree>
    <p:extLst>
      <p:ext uri="{BB962C8B-B14F-4D97-AF65-F5344CB8AC3E}">
        <p14:creationId xmlns:p14="http://schemas.microsoft.com/office/powerpoint/2010/main" val="180389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250"/>
                            </p:stCondLst>
                            <p:childTnLst>
                              <p:par>
                                <p:cTn id="5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250"/>
                            </p:stCondLst>
                            <p:childTnLst>
                              <p:par>
                                <p:cTn id="57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6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6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46" grpId="0" animBg="1"/>
      <p:bldP spid="19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8780BFB-9EA0-4FCD-84CF-D73611A29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1679" y="136525"/>
            <a:ext cx="9577084" cy="930694"/>
          </a:xfrm>
        </p:spPr>
        <p:txBody>
          <a:bodyPr/>
          <a:lstStyle/>
          <a:p>
            <a:r>
              <a:rPr lang="hu-HU" dirty="0"/>
              <a:t>Gépi tanulási eljárások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C225A0FD-1599-49FB-9D0C-BF4E3ACB86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u-HU" dirty="0"/>
              <a:t>Cél egy adott feladat automatizálása az elérhető adatok alapján, anélkül, hogy arra mi magunk, expliciten szabályrendszert állítanánk fel (a szabályok csak egy részét tudjuk felállítani, de ezek önmagukban nem elégségesek a probléma megoldására, nem tudunk magunktól IF ELSE ágakat kitalálni mindenre).</a:t>
            </a:r>
          </a:p>
          <a:p>
            <a:r>
              <a:rPr lang="hu-HU" dirty="0"/>
              <a:t>Nagy mennyiségű, de nem reprezentatív adattal dolgozunk (a reprezentativitás lehetséges, hogy nem is érhető el adott területen).</a:t>
            </a:r>
          </a:p>
          <a:p>
            <a:r>
              <a:rPr lang="hu-HU" dirty="0"/>
              <a:t>Iteratív folyamat, amit empirikusan </a:t>
            </a:r>
            <a:r>
              <a:rPr lang="hu-HU" dirty="0" err="1"/>
              <a:t>validálunk</a:t>
            </a:r>
            <a:r>
              <a:rPr lang="hu-HU" dirty="0"/>
              <a:t>. Célunk, hogy a való életben a lehető legjobb megoldást nyújtsa a rendszerünk.</a:t>
            </a:r>
          </a:p>
          <a:p>
            <a:r>
              <a:rPr lang="hu-HU" dirty="0"/>
              <a:t>Előny az interpretálhatóság, de a bemeneti változók nagy száma miatt ez általában nem, vagy csak részben megoldható. </a:t>
            </a:r>
          </a:p>
        </p:txBody>
      </p:sp>
    </p:spTree>
    <p:extLst>
      <p:ext uri="{BB962C8B-B14F-4D97-AF65-F5344CB8AC3E}">
        <p14:creationId xmlns:p14="http://schemas.microsoft.com/office/powerpoint/2010/main" val="24736218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Cím 27">
            <a:extLst>
              <a:ext uri="{FF2B5EF4-FFF2-40B4-BE49-F238E27FC236}">
                <a16:creationId xmlns:a16="http://schemas.microsoft.com/office/drawing/2014/main" id="{16AB8F19-569F-4724-855C-94FDB25718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8042"/>
            <a:ext cx="10515600" cy="874126"/>
          </a:xfrm>
        </p:spPr>
        <p:txBody>
          <a:bodyPr>
            <a:noAutofit/>
          </a:bodyPr>
          <a:lstStyle/>
          <a:p>
            <a:r>
              <a:rPr lang="hu-HU" sz="3000" dirty="0"/>
              <a:t>A mesterséges neurális hálózatok is gépi tanulási megoldások</a:t>
            </a:r>
          </a:p>
        </p:txBody>
      </p:sp>
      <p:sp>
        <p:nvSpPr>
          <p:cNvPr id="33" name="Tartalom helye 32">
            <a:extLst>
              <a:ext uri="{FF2B5EF4-FFF2-40B4-BE49-F238E27FC236}">
                <a16:creationId xmlns:a16="http://schemas.microsoft.com/office/drawing/2014/main" id="{9A63094E-D59C-4829-91F6-D4416E8D5C9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hu-HU" sz="2400" b="1" dirty="0"/>
              <a:t>Általános gépi tanulás</a:t>
            </a:r>
          </a:p>
          <a:p>
            <a:r>
              <a:rPr lang="hu-HU" sz="2200" dirty="0"/>
              <a:t>Néhány esetben kevesebb adattal is hasznos eredményeket kaphatunk. Az adatok számának növelése javítja a modelleket, de csak egy bizonyos határig.</a:t>
            </a:r>
          </a:p>
          <a:p>
            <a:r>
              <a:rPr lang="hu-HU" sz="2200" dirty="0"/>
              <a:t>Szakértők által kiválogatott és átalakított bemeneti változókat alkalmazunk. Egy jelenségből a szabályrendszerünk alapján olyan adatokat próbálunk kinyerni, amelyek a modelljeink számára hasznosak. </a:t>
            </a:r>
          </a:p>
          <a:p>
            <a:r>
              <a:rPr lang="hu-HU" sz="2200" dirty="0"/>
              <a:t>Egyes modellek (például a döntési fák) könnyen </a:t>
            </a:r>
            <a:r>
              <a:rPr lang="hu-HU" sz="2200" dirty="0" err="1"/>
              <a:t>interpretálhatóak</a:t>
            </a:r>
            <a:r>
              <a:rPr lang="hu-HU" sz="2200" dirty="0"/>
              <a:t>, ember számára is értelmezhető a döntésük oka.</a:t>
            </a:r>
          </a:p>
        </p:txBody>
      </p:sp>
      <p:sp>
        <p:nvSpPr>
          <p:cNvPr id="56" name="Tartalom helye 55">
            <a:extLst>
              <a:ext uri="{FF2B5EF4-FFF2-40B4-BE49-F238E27FC236}">
                <a16:creationId xmlns:a16="http://schemas.microsoft.com/office/drawing/2014/main" id="{216A0A9B-D9DE-4E00-94D5-1B8F4189F2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418643"/>
            <a:ext cx="5181600" cy="475832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hu-HU" sz="2400" b="1" dirty="0"/>
              <a:t>Neurális hálózatok (Deep </a:t>
            </a:r>
            <a:r>
              <a:rPr lang="hu-HU" sz="2400" b="1" dirty="0" err="1"/>
              <a:t>Learning</a:t>
            </a:r>
            <a:r>
              <a:rPr lang="hu-HU" sz="2400" b="1" dirty="0"/>
              <a:t>)</a:t>
            </a:r>
          </a:p>
          <a:p>
            <a:r>
              <a:rPr lang="hu-HU" sz="2200" dirty="0"/>
              <a:t>Nagy mennyiségű adatra van szükség a betanításukhoz, az adatok további növelése pedig tovább javíthatja az eredményeket.</a:t>
            </a:r>
          </a:p>
          <a:p>
            <a:r>
              <a:rPr lang="hu-HU" sz="2200" dirty="0"/>
              <a:t>Sok, egyszerű </a:t>
            </a:r>
            <a:r>
              <a:rPr lang="hu-HU" sz="2200" dirty="0" err="1"/>
              <a:t>feature</a:t>
            </a:r>
            <a:r>
              <a:rPr lang="hu-HU" sz="2200" dirty="0"/>
              <a:t>-t használunk, amelyek hasznosságát a háló maga „tanulja” meg.</a:t>
            </a:r>
          </a:p>
          <a:p>
            <a:r>
              <a:rPr lang="hu-HU" sz="2200" dirty="0"/>
              <a:t>Csak további módszerekkel válik részben interpretálhatóvá a működésük. A valóságban inkább véletlen egybeesés, ha a döntéseik oka hasonlít az emberekére. </a:t>
            </a:r>
          </a:p>
        </p:txBody>
      </p:sp>
      <p:pic>
        <p:nvPicPr>
          <p:cNvPr id="8" name="Picture 13">
            <a:extLst>
              <a:ext uri="{FF2B5EF4-FFF2-40B4-BE49-F238E27FC236}">
                <a16:creationId xmlns:a16="http://schemas.microsoft.com/office/drawing/2014/main" id="{97983D63-D449-46E6-B852-BFE3BFD1AFF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48"/>
          <a:stretch/>
        </p:blipFill>
        <p:spPr>
          <a:xfrm>
            <a:off x="10694967" y="433810"/>
            <a:ext cx="524574" cy="562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455187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E96A7BF-8EF4-46A7-B2E9-56E620DCD8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MI vagy nem MI?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81959EAA-11AE-4EAD-A30F-D4415A0DC0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u-HU" sz="2400" dirty="0"/>
              <a:t>2010-es évek elején a GPS rendszerekre épülő navigációs rendszereket hívták MI-</a:t>
            </a:r>
            <a:r>
              <a:rPr lang="hu-HU" sz="2400" dirty="0" err="1"/>
              <a:t>nek</a:t>
            </a:r>
            <a:r>
              <a:rPr lang="hu-HU" sz="2400" dirty="0"/>
              <a:t>, hiszen emberi beszéddel irányították a sofőrt A-</a:t>
            </a:r>
            <a:r>
              <a:rPr lang="hu-HU" sz="2400" dirty="0" err="1"/>
              <a:t>ból</a:t>
            </a:r>
            <a:r>
              <a:rPr lang="hu-HU" sz="2400" dirty="0"/>
              <a:t> B-be. Út(vonalkereső) algoritmust használtak ehhez.  </a:t>
            </a:r>
          </a:p>
          <a:p>
            <a:r>
              <a:rPr lang="hu-HU" sz="2400" dirty="0"/>
              <a:t>A videojáték MI-k általában összetett állapotgépek, amik csak minimális adaptálásra képesek (például az ellenségek nehézsége automatikusan változhat a játékos ügyességétől függően).</a:t>
            </a:r>
          </a:p>
          <a:p>
            <a:r>
              <a:rPr lang="hu-HU" sz="2400" dirty="0"/>
              <a:t>A </a:t>
            </a:r>
            <a:r>
              <a:rPr lang="hu-HU" sz="2400" dirty="0" err="1"/>
              <a:t>ChatBot</a:t>
            </a:r>
            <a:r>
              <a:rPr lang="hu-HU" sz="2400" dirty="0"/>
              <a:t>-ok és számos okos eszközök nagyrészt csak IF ELSE ágakból állnak, mégis AI-ként szokás rájuk hivatkozni. </a:t>
            </a:r>
          </a:p>
          <a:p>
            <a:endParaRPr lang="hu-HU" sz="2400" dirty="0"/>
          </a:p>
          <a:p>
            <a:r>
              <a:rPr lang="hu-HU" sz="2400" dirty="0"/>
              <a:t>Mi az amitől valamit mesterséges intelligenciának tekintünk?</a:t>
            </a:r>
          </a:p>
        </p:txBody>
      </p:sp>
    </p:spTree>
    <p:extLst>
      <p:ext uri="{BB962C8B-B14F-4D97-AF65-F5344CB8AC3E}">
        <p14:creationId xmlns:p14="http://schemas.microsoft.com/office/powerpoint/2010/main" val="40481198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344C53A-43DC-45C9-8134-A1C0C6B625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MI </a:t>
            </a:r>
            <a:r>
              <a:rPr lang="hu-HU" dirty="0" err="1"/>
              <a:t>technológai</a:t>
            </a:r>
            <a:r>
              <a:rPr lang="hu-HU" dirty="0"/>
              <a:t> térkép</a:t>
            </a:r>
          </a:p>
        </p:txBody>
      </p:sp>
      <p:pic>
        <p:nvPicPr>
          <p:cNvPr id="6" name="Tartalom helye 5" descr="A képen képernyőkép látható&#10;&#10;A leírás teljesen megbízható">
            <a:extLst>
              <a:ext uri="{FF2B5EF4-FFF2-40B4-BE49-F238E27FC236}">
                <a16:creationId xmlns:a16="http://schemas.microsoft.com/office/drawing/2014/main" id="{DBBB5912-0F41-4F46-BA7E-BF6BCAEBC5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65939" y="1125136"/>
            <a:ext cx="9222135" cy="5596339"/>
          </a:xfrm>
        </p:spPr>
      </p:pic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F3CFDF76-104D-4491-9B43-0268334BF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1656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F7FCB52-DB70-493E-B124-81C65950B2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 fontScale="90000"/>
          </a:bodyPr>
          <a:lstStyle/>
          <a:p>
            <a:pPr algn="l"/>
            <a:r>
              <a:rPr lang="hu-HU" sz="3600" dirty="0">
                <a:solidFill>
                  <a:schemeClr val="bg1"/>
                </a:solidFill>
              </a:rPr>
              <a:t>Gyakori tévhitek mesterséges Neurális Hálókról és Big Datáról</a:t>
            </a:r>
          </a:p>
        </p:txBody>
      </p:sp>
      <p:sp>
        <p:nvSpPr>
          <p:cNvPr id="66" name="Tartalom helye 2">
            <a:extLst>
              <a:ext uri="{FF2B5EF4-FFF2-40B4-BE49-F238E27FC236}">
                <a16:creationId xmlns:a16="http://schemas.microsoft.com/office/drawing/2014/main" id="{4CF311B7-2559-4D6C-9577-13DEF7F4BD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u-HU" sz="2400" dirty="0"/>
              <a:t>Nem igaz, hogy a mesterséges Neurális Hálók, az agy „másolatai” lennének (erről részletesebben később)</a:t>
            </a:r>
          </a:p>
          <a:p>
            <a:r>
              <a:rPr lang="hu-HU" sz="2400" dirty="0"/>
              <a:t>Nem igaz, hogy „</a:t>
            </a:r>
            <a:r>
              <a:rPr lang="hu-HU" sz="2400" dirty="0" err="1"/>
              <a:t>black</a:t>
            </a:r>
            <a:r>
              <a:rPr lang="hu-HU" sz="2400" dirty="0"/>
              <a:t> </a:t>
            </a:r>
            <a:r>
              <a:rPr lang="hu-HU" sz="2400" dirty="0" err="1"/>
              <a:t>box</a:t>
            </a:r>
            <a:r>
              <a:rPr lang="hu-HU" sz="2400" dirty="0"/>
              <a:t>”-ként csak adatokat kell beléjük öntenünk és maguktól kitalálnák a megoldást</a:t>
            </a:r>
          </a:p>
          <a:p>
            <a:r>
              <a:rPr lang="hu-HU" sz="2400" dirty="0"/>
              <a:t>Nem igaz, hogy nincs szükség matematikai ismeretekre gépi tanuláshoz</a:t>
            </a:r>
          </a:p>
          <a:p>
            <a:r>
              <a:rPr lang="hu-HU" sz="2400" dirty="0"/>
              <a:t>Nem igaz, hogy a kvalitatív és kvantitatív módszereket, statisztikai megközelítéseket egy az egyben felváltanák a Big Data megközelítések</a:t>
            </a:r>
          </a:p>
          <a:p>
            <a:r>
              <a:rPr lang="hu-HU" sz="2400" dirty="0"/>
              <a:t>Nem igaz, hogy a bonyolultabb feladatok megoldásához </a:t>
            </a:r>
            <a:r>
              <a:rPr lang="hu-HU" sz="2400" b="1" dirty="0"/>
              <a:t>CSAK</a:t>
            </a:r>
            <a:r>
              <a:rPr lang="hu-HU" sz="2400" dirty="0"/>
              <a:t> több </a:t>
            </a:r>
            <a:r>
              <a:rPr lang="hu-HU" sz="2400" dirty="0" err="1"/>
              <a:t>layer</a:t>
            </a:r>
            <a:r>
              <a:rPr lang="hu-HU" sz="2400" dirty="0"/>
              <a:t>-t kell hozzáadni a modellekhez</a:t>
            </a:r>
          </a:p>
          <a:p>
            <a:r>
              <a:rPr lang="hu-HU" sz="2400" dirty="0"/>
              <a:t>Nem igaz, hogy a </a:t>
            </a:r>
            <a:r>
              <a:rPr lang="hu-HU" sz="2400" dirty="0" err="1"/>
              <a:t>feature-ök</a:t>
            </a:r>
            <a:r>
              <a:rPr lang="hu-HU" sz="2400" dirty="0"/>
              <a:t> (bemeneti változók) vakon történő növelése önmagában jobb eredményeket hozna a gépi tanulási feladatokban.</a:t>
            </a:r>
          </a:p>
          <a:p>
            <a:endParaRPr lang="hu-HU" sz="2400" dirty="0"/>
          </a:p>
        </p:txBody>
      </p:sp>
    </p:spTree>
    <p:extLst>
      <p:ext uri="{BB962C8B-B14F-4D97-AF65-F5344CB8AC3E}">
        <p14:creationId xmlns:p14="http://schemas.microsoft.com/office/powerpoint/2010/main" val="40043184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3">
            <a:extLst>
              <a:ext uri="{FF2B5EF4-FFF2-40B4-BE49-F238E27FC236}">
                <a16:creationId xmlns:a16="http://schemas.microsoft.com/office/drawing/2014/main" id="{E5978E24-5B40-45D9-BEBD-EB70430B68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4117" y="3295454"/>
            <a:ext cx="3501197" cy="1223298"/>
          </a:xfrm>
        </p:spPr>
        <p:txBody>
          <a:bodyPr vert="horz" lIns="228600" tIns="228600" rIns="228600" bIns="0" rtlCol="0" anchor="b">
            <a:normAutofit fontScale="90000"/>
          </a:bodyPr>
          <a:lstStyle/>
          <a:p>
            <a:pPr>
              <a:lnSpc>
                <a:spcPct val="80000"/>
              </a:lnSpc>
            </a:pPr>
            <a:r>
              <a:rPr lang="en-US" sz="2600" dirty="0"/>
              <a:t>Anscombe's quartet:</a:t>
            </a:r>
            <a:br>
              <a:rPr lang="en-US" sz="2600" dirty="0"/>
            </a:br>
            <a:r>
              <a:rPr lang="en-US" sz="2600" dirty="0"/>
              <a:t>mind a 4 </a:t>
            </a:r>
            <a:r>
              <a:rPr lang="en-US" sz="2600" dirty="0" err="1"/>
              <a:t>adathalmaz</a:t>
            </a:r>
            <a:r>
              <a:rPr lang="en-US" sz="2600" dirty="0"/>
              <a:t> </a:t>
            </a:r>
            <a:r>
              <a:rPr lang="en-US" sz="2600" dirty="0" err="1"/>
              <a:t>hasonló</a:t>
            </a:r>
            <a:r>
              <a:rPr lang="en-US" sz="2600" dirty="0"/>
              <a:t>, ha </a:t>
            </a:r>
            <a:r>
              <a:rPr lang="en-US" sz="2600" dirty="0" err="1"/>
              <a:t>csak</a:t>
            </a:r>
            <a:r>
              <a:rPr lang="en-US" sz="2600" dirty="0"/>
              <a:t> a </a:t>
            </a:r>
            <a:r>
              <a:rPr lang="en-US" sz="2600" dirty="0" err="1"/>
              <a:t>gyakori</a:t>
            </a:r>
            <a:r>
              <a:rPr lang="en-US" sz="2600" dirty="0"/>
              <a:t> </a:t>
            </a:r>
            <a:r>
              <a:rPr lang="en-US" sz="2600" dirty="0" err="1"/>
              <a:t>statisztikai</a:t>
            </a:r>
            <a:r>
              <a:rPr lang="en-US" sz="2600" dirty="0"/>
              <a:t> </a:t>
            </a:r>
            <a:r>
              <a:rPr lang="en-US" sz="2600" dirty="0" err="1"/>
              <a:t>mérőszámaikat</a:t>
            </a:r>
            <a:r>
              <a:rPr lang="en-US" sz="2600" dirty="0"/>
              <a:t> </a:t>
            </a:r>
            <a:r>
              <a:rPr lang="en-US" sz="2600" dirty="0" err="1"/>
              <a:t>nézzük</a:t>
            </a:r>
            <a:r>
              <a:rPr lang="hu-HU" sz="2600" dirty="0"/>
              <a:t> (átlag, szórás, stb.)</a:t>
            </a:r>
            <a:br>
              <a:rPr lang="en-US" sz="2600" dirty="0"/>
            </a:br>
            <a:endParaRPr lang="en-US" sz="2600" dirty="0"/>
          </a:p>
        </p:txBody>
      </p:sp>
      <p:pic>
        <p:nvPicPr>
          <p:cNvPr id="1026" name="Picture 2" descr="Anscombe's_quartet">
            <a:extLst>
              <a:ext uri="{FF2B5EF4-FFF2-40B4-BE49-F238E27FC236}">
                <a16:creationId xmlns:a16="http://schemas.microsoft.com/office/drawing/2014/main" id="{6223249D-3ADB-496B-8409-CD8BAF12E9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3257" y="923501"/>
            <a:ext cx="7038704" cy="5120657"/>
          </a:xfrm>
          <a:prstGeom prst="rect">
            <a:avLst/>
          </a:prstGeom>
          <a:noFill/>
          <a:ln w="9525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78253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Image result for spurious correlation">
            <a:hlinkClick r:id="rId2"/>
            <a:extLst>
              <a:ext uri="{FF2B5EF4-FFF2-40B4-BE49-F238E27FC236}">
                <a16:creationId xmlns:a16="http://schemas.microsoft.com/office/drawing/2014/main" id="{50761812-F01F-4E59-97BD-2F6CF0E67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651" y="1828801"/>
            <a:ext cx="10977768" cy="4336218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D9855D78-228F-461C-9975-1D36CBA1EE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228600" tIns="228600" rIns="228600" bIns="0" rtlCol="0" anchor="ctr">
            <a:noAutofit/>
          </a:bodyPr>
          <a:lstStyle/>
          <a:p>
            <a:pPr>
              <a:lnSpc>
                <a:spcPct val="80000"/>
              </a:lnSpc>
            </a:pPr>
            <a:r>
              <a:rPr lang="hu-HU" sz="3000" dirty="0"/>
              <a:t>Megfigyelt </a:t>
            </a:r>
            <a:r>
              <a:rPr lang="hu-HU" sz="3000" dirty="0" err="1"/>
              <a:t>együttjárás</a:t>
            </a:r>
            <a:r>
              <a:rPr lang="hu-HU" sz="3000" dirty="0"/>
              <a:t> nem egyenlő okozati összefüggéssel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23656296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nline médiaelem 2" title="What is machine learning?">
            <a:hlinkClick r:id="" action="ppaction://media"/>
            <a:extLst>
              <a:ext uri="{FF2B5EF4-FFF2-40B4-BE49-F238E27FC236}">
                <a16:creationId xmlns:a16="http://schemas.microsoft.com/office/drawing/2014/main" id="{48524FEB-B39E-498F-B66A-4785545289D2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088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Types of ML algorithms you should know">
            <a:hlinkClick r:id="rId2"/>
            <a:extLst>
              <a:ext uri="{FF2B5EF4-FFF2-40B4-BE49-F238E27FC236}">
                <a16:creationId xmlns:a16="http://schemas.microsoft.com/office/drawing/2014/main" id="{0DA47F8F-C3B5-4DDE-8254-922CCCA39A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80068"/>
            <a:ext cx="12179001" cy="5297864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08996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nline médiaelem 1" title="Machine Learning Methods - Computerphile">
            <a:hlinkClick r:id="" action="ppaction://media"/>
            <a:extLst>
              <a:ext uri="{FF2B5EF4-FFF2-40B4-BE49-F238E27FC236}">
                <a16:creationId xmlns:a16="http://schemas.microsoft.com/office/drawing/2014/main" id="{EFDA608A-4EB9-4DB6-B41A-98D1E07D4520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914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3">
            <a:extLst>
              <a:ext uri="{FF2B5EF4-FFF2-40B4-BE49-F238E27FC236}">
                <a16:creationId xmlns:a16="http://schemas.microsoft.com/office/drawing/2014/main" id="{CFB91F54-51C2-41FA-A7E7-7E689DAA7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Trendek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3C11E7C1-CA02-4841-898F-FDD74C41C8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Merre halad a mesterséges intelligencia?</a:t>
            </a:r>
          </a:p>
        </p:txBody>
      </p:sp>
    </p:spTree>
    <p:extLst>
      <p:ext uri="{BB962C8B-B14F-4D97-AF65-F5344CB8AC3E}">
        <p14:creationId xmlns:p14="http://schemas.microsoft.com/office/powerpoint/2010/main" val="40901941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EEB70EF-B91E-45E1-86CA-BF79F47908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1873" y="2394858"/>
            <a:ext cx="3516928" cy="2336799"/>
          </a:xfrm>
        </p:spPr>
        <p:txBody>
          <a:bodyPr vert="horz" lIns="228600" tIns="228600" rIns="228600" bIns="0" rtlCol="0" anchor="b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4000" b="1" dirty="0"/>
              <a:t>A Tour of Machine Learning Algorithms</a:t>
            </a:r>
            <a:endParaRPr lang="en-US" sz="6600" dirty="0"/>
          </a:p>
        </p:txBody>
      </p:sp>
      <p:pic>
        <p:nvPicPr>
          <p:cNvPr id="3074" name="Picture 2" descr="Related image">
            <a:hlinkClick r:id="rId2"/>
            <a:extLst>
              <a:ext uri="{FF2B5EF4-FFF2-40B4-BE49-F238E27FC236}">
                <a16:creationId xmlns:a16="http://schemas.microsoft.com/office/drawing/2014/main" id="{1ACC6E1B-5977-40D2-A4A0-E3854D4951C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7889" y="701536"/>
            <a:ext cx="5464072" cy="5464072"/>
          </a:xfrm>
          <a:prstGeom prst="rect">
            <a:avLst/>
          </a:prstGeom>
          <a:noFill/>
          <a:ln w="9525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14767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nline médiaelem 1" title="Hill Climbing Algorithm &amp; Artificial Intelligence - Computerphile">
            <a:hlinkClick r:id="" action="ppaction://media"/>
            <a:extLst>
              <a:ext uri="{FF2B5EF4-FFF2-40B4-BE49-F238E27FC236}">
                <a16:creationId xmlns:a16="http://schemas.microsoft.com/office/drawing/2014/main" id="{0C605A95-B226-46CA-854B-87736FF6EEA1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2381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3">
            <a:extLst>
              <a:ext uri="{FF2B5EF4-FFF2-40B4-BE49-F238E27FC236}">
                <a16:creationId xmlns:a16="http://schemas.microsoft.com/office/drawing/2014/main" id="{3AF33113-09CE-43CD-82F6-E2E4B3A9E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Mikor hasznos egy modell?</a:t>
            </a:r>
          </a:p>
        </p:txBody>
      </p:sp>
      <p:sp>
        <p:nvSpPr>
          <p:cNvPr id="5" name="Tartalom helye 4">
            <a:extLst>
              <a:ext uri="{FF2B5EF4-FFF2-40B4-BE49-F238E27FC236}">
                <a16:creationId xmlns:a16="http://schemas.microsoft.com/office/drawing/2014/main" id="{67774B9C-71F3-47C6-B7CB-CADDBBA493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u-HU" dirty="0"/>
              <a:t>A statisztikai eljárásoktól eltérően, nem lehetünk biztosak abban, hogy az adataink reprezentatívak a teljes sokaságra (vagy hogy egyáltalán egy reprezentatív minta létrehozható lenne). </a:t>
            </a:r>
          </a:p>
          <a:p>
            <a:r>
              <a:rPr lang="hu-HU" dirty="0"/>
              <a:t>Attól, hogy a betanított gépi tanulási algoritmus magas pontossággal teljesít a teszt adatokon, az nem jelenti azt, hogy a valóságban ugyanúgy jól teljesíteni majd. Attól, hogy egy algoritmus képes </a:t>
            </a:r>
            <a:r>
              <a:rPr lang="hu-HU" dirty="0" err="1"/>
              <a:t>extrapolálni</a:t>
            </a:r>
            <a:r>
              <a:rPr lang="hu-HU" dirty="0"/>
              <a:t> múltbéli tendenciákból, az nem jelenti azt, hogy a jövőben is hasonló dolgok fognak történni, mint a múltban. A modelleket iterálni kell.</a:t>
            </a:r>
          </a:p>
          <a:p>
            <a:r>
              <a:rPr lang="hu-HU" dirty="0" err="1"/>
              <a:t>Bias</a:t>
            </a:r>
            <a:r>
              <a:rPr lang="hu-HU" dirty="0"/>
              <a:t>–</a:t>
            </a:r>
            <a:r>
              <a:rPr lang="hu-HU" dirty="0" err="1"/>
              <a:t>variance</a:t>
            </a:r>
            <a:r>
              <a:rPr lang="hu-HU" dirty="0"/>
              <a:t> </a:t>
            </a:r>
            <a:r>
              <a:rPr lang="hu-HU" dirty="0" err="1"/>
              <a:t>tradeoff</a:t>
            </a:r>
            <a:r>
              <a:rPr lang="hu-HU" dirty="0"/>
              <a:t>: a modell minél jobban tanulja meg a tanításra használt adatok sajátosságait, vagy inkább generalizáljon? </a:t>
            </a:r>
          </a:p>
          <a:p>
            <a:r>
              <a:rPr lang="hu-HU" dirty="0"/>
              <a:t>Különböző gépi tanulási modellek, különböző problémákra. Nem mindig a mesterséges Neurális Hálók használata a legjobb megoldás.</a:t>
            </a:r>
          </a:p>
        </p:txBody>
      </p:sp>
    </p:spTree>
    <p:extLst>
      <p:ext uri="{BB962C8B-B14F-4D97-AF65-F5344CB8AC3E}">
        <p14:creationId xmlns:p14="http://schemas.microsoft.com/office/powerpoint/2010/main" val="31787336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nline médiaelem 2" title="Machine Learning Fundamentals: Bias and Variance">
            <a:hlinkClick r:id="" action="ppaction://media"/>
            <a:extLst>
              <a:ext uri="{FF2B5EF4-FFF2-40B4-BE49-F238E27FC236}">
                <a16:creationId xmlns:a16="http://schemas.microsoft.com/office/drawing/2014/main" id="{1A717A5A-A201-480E-865D-C2938B05CE8E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9874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nline médiaelem 1" title="Machine Learning Fundamentals: Cross Validation">
            <a:hlinkClick r:id="" action="ppaction://media"/>
            <a:extLst>
              <a:ext uri="{FF2B5EF4-FFF2-40B4-BE49-F238E27FC236}">
                <a16:creationId xmlns:a16="http://schemas.microsoft.com/office/drawing/2014/main" id="{D6289157-5434-4E6D-8F30-34604FFC90C9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9025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nline médiaelem 1" title="Machine Learning Fundamentals: The Confusion Matrix">
            <a:hlinkClick r:id="" action="ppaction://media"/>
            <a:extLst>
              <a:ext uri="{FF2B5EF4-FFF2-40B4-BE49-F238E27FC236}">
                <a16:creationId xmlns:a16="http://schemas.microsoft.com/office/drawing/2014/main" id="{7DEAFD11-A257-48BA-8DF0-26B6B2647EDB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8912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Data Leakage in Machine Learning">
            <a:hlinkClick r:id="rId2"/>
            <a:extLst>
              <a:ext uri="{FF2B5EF4-FFF2-40B4-BE49-F238E27FC236}">
                <a16:creationId xmlns:a16="http://schemas.microsoft.com/office/drawing/2014/main" id="{7FD454E0-ECD3-414B-B5AD-ECF70D26A8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" t="11106" r="-43" b="30890"/>
          <a:stretch/>
        </p:blipFill>
        <p:spPr bwMode="auto">
          <a:xfrm>
            <a:off x="1" y="1828813"/>
            <a:ext cx="12191695" cy="4120995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8747658A-836C-446E-ABF2-F80BFE25F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228600" tIns="228600" rIns="228600" bIns="0" rtlCol="0" anchor="b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3700"/>
              <a:t>Data Leakage megelőzése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1103494F-B9F0-4AC1-B222-DE86BE306E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0268656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ím 4">
            <a:extLst>
              <a:ext uri="{FF2B5EF4-FFF2-40B4-BE49-F238E27FC236}">
                <a16:creationId xmlns:a16="http://schemas.microsoft.com/office/drawing/2014/main" id="{BA249E38-1665-490F-BEF5-1EDC3C170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Mi befolyásolja a végeredményt?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5E34EB84-18FF-4271-8493-5F279F072F3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hu-HU" dirty="0"/>
              <a:t>A feladathoz felállított szabályrendszerünk (hogyan alakítjuk át az adatokat, milyen célfüggvényt definiálunk, stb.) eleve behatárolja, hogy milyen végeredményekhez juthatunk.</a:t>
            </a: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9660FDE5-841A-43F0-AF23-939632294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27</a:t>
            </a:fld>
            <a:endParaRPr lang="en-US" dirty="0"/>
          </a:p>
        </p:txBody>
      </p:sp>
      <p:pic>
        <p:nvPicPr>
          <p:cNvPr id="8" name="Picture 13">
            <a:extLst>
              <a:ext uri="{FF2B5EF4-FFF2-40B4-BE49-F238E27FC236}">
                <a16:creationId xmlns:a16="http://schemas.microsoft.com/office/drawing/2014/main" id="{CFC42E25-D52D-42C8-B603-E93E8A0CEEE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48"/>
          <a:stretch/>
        </p:blipFill>
        <p:spPr>
          <a:xfrm>
            <a:off x="10607883" y="481625"/>
            <a:ext cx="633978" cy="679921"/>
          </a:xfrm>
          <a:prstGeom prst="rect">
            <a:avLst/>
          </a:prstGeom>
        </p:spPr>
      </p:pic>
      <p:pic>
        <p:nvPicPr>
          <p:cNvPr id="9" name="Online médiaelem 4" title="Karl Sims - Evolving Virtual Creatures With Genetic Algorithms">
            <a:hlinkClick r:id="" action="ppaction://media"/>
            <a:extLst>
              <a:ext uri="{FF2B5EF4-FFF2-40B4-BE49-F238E27FC236}">
                <a16:creationId xmlns:a16="http://schemas.microsoft.com/office/drawing/2014/main" id="{3C937BFD-E2EF-4849-9E41-4D4117E6986C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6019800" y="2242193"/>
            <a:ext cx="5529943" cy="3111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151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747658A-836C-446E-ABF2-F80BFE25FC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431" y="3716369"/>
            <a:ext cx="3501197" cy="1223298"/>
          </a:xfrm>
        </p:spPr>
        <p:txBody>
          <a:bodyPr vert="horz" lIns="228600" tIns="228600" rIns="228600" bIns="0" rtlCol="0">
            <a:normAutofit fontScale="90000"/>
          </a:bodyPr>
          <a:lstStyle/>
          <a:p>
            <a:r>
              <a:rPr lang="hu-HU" sz="4400" dirty="0">
                <a:solidFill>
                  <a:schemeClr val="bg1"/>
                </a:solidFill>
              </a:rPr>
              <a:t>Gyorsan tanuló MI jól hangzik</a:t>
            </a:r>
            <a:br>
              <a:rPr lang="hu-HU" sz="4400" dirty="0">
                <a:solidFill>
                  <a:schemeClr val="bg1"/>
                </a:solidFill>
              </a:rPr>
            </a:b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C1348AE0-052E-4EFC-ABDE-44262B888F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hu-HU" dirty="0"/>
              <a:t>De a valóságban egy adattudós munkájának körülbelül a 80%-a abból áll, hogy az adatokat próbálja összegyűjteni, tisztítani, átalakítani olyan formára, amit a megfelelő gépi tanulási modellek értelmezni tudnak. Feladata a modell betanításával sem ér véget: finomítás </a:t>
            </a:r>
            <a:r>
              <a:rPr lang="hu-HU" dirty="0" err="1"/>
              <a:t>aukiteratív</a:t>
            </a:r>
            <a:r>
              <a:rPr lang="hu-HU" dirty="0"/>
              <a:t> feladat. </a:t>
            </a:r>
          </a:p>
        </p:txBody>
      </p:sp>
    </p:spTree>
    <p:extLst>
      <p:ext uri="{BB962C8B-B14F-4D97-AF65-F5344CB8AC3E}">
        <p14:creationId xmlns:p14="http://schemas.microsoft.com/office/powerpoint/2010/main" val="8817039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ím 2">
            <a:extLst>
              <a:ext uri="{FF2B5EF4-FFF2-40B4-BE49-F238E27FC236}">
                <a16:creationId xmlns:a16="http://schemas.microsoft.com/office/drawing/2014/main" id="{45CD0BF6-7A57-4DCB-8D0D-3D92D3816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228600" tIns="228600" rIns="228600" bIns="0" rtlCol="0" anchor="b">
            <a:normAutofit fontScale="90000"/>
          </a:bodyPr>
          <a:lstStyle/>
          <a:p>
            <a:pPr>
              <a:lnSpc>
                <a:spcPct val="80000"/>
              </a:lnSpc>
            </a:pPr>
            <a:r>
              <a:rPr lang="hu-HU" sz="4200" dirty="0" err="1"/>
              <a:t>Sentdex</a:t>
            </a:r>
            <a:r>
              <a:rPr lang="hu-HU" sz="4200" dirty="0"/>
              <a:t>:</a:t>
            </a:r>
            <a:r>
              <a:rPr lang="en-US" sz="4200" dirty="0"/>
              <a:t> </a:t>
            </a:r>
            <a:r>
              <a:rPr lang="hu-HU" sz="4200" dirty="0"/>
              <a:t>gépi tanulási modellek implementálása, lépésről lépésre</a:t>
            </a:r>
            <a:endParaRPr lang="en-US" sz="4200" dirty="0"/>
          </a:p>
        </p:txBody>
      </p:sp>
      <p:pic>
        <p:nvPicPr>
          <p:cNvPr id="8199" name="Picture 4" descr="Image result for sentdex python">
            <a:hlinkClick r:id="rId2"/>
            <a:extLst>
              <a:ext uri="{FF2B5EF4-FFF2-40B4-BE49-F238E27FC236}">
                <a16:creationId xmlns:a16="http://schemas.microsoft.com/office/drawing/2014/main" id="{74378C7E-11BB-4A2A-B76E-82944F9C51E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 bwMode="auto">
          <a:xfrm>
            <a:off x="1169776" y="1414845"/>
            <a:ext cx="8888623" cy="5102070"/>
          </a:xfrm>
          <a:prstGeom prst="rect">
            <a:avLst/>
          </a:prstGeom>
          <a:noFill/>
          <a:ln w="9525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73338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2A40504-DB92-4020-BB3C-40E16ACF4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>
                <a:solidFill>
                  <a:schemeClr val="bg1"/>
                </a:solidFill>
              </a:rPr>
              <a:t>AI trendek 2019: CB-</a:t>
            </a:r>
            <a:r>
              <a:rPr lang="hu-HU" dirty="0" err="1">
                <a:solidFill>
                  <a:schemeClr val="bg1"/>
                </a:solidFill>
              </a:rPr>
              <a:t>Insights</a:t>
            </a:r>
            <a:r>
              <a:rPr lang="hu-HU" dirty="0">
                <a:solidFill>
                  <a:schemeClr val="bg1"/>
                </a:solidFill>
              </a:rPr>
              <a:t> AI </a:t>
            </a:r>
            <a:r>
              <a:rPr lang="hu-HU" dirty="0" err="1">
                <a:solidFill>
                  <a:schemeClr val="bg1"/>
                </a:solidFill>
              </a:rPr>
              <a:t>report</a:t>
            </a:r>
            <a:endParaRPr lang="hu-HU" dirty="0">
              <a:solidFill>
                <a:schemeClr val="bg1"/>
              </a:solidFill>
            </a:endParaRPr>
          </a:p>
        </p:txBody>
      </p:sp>
      <p:pic>
        <p:nvPicPr>
          <p:cNvPr id="4" name="Tartalom helye 3">
            <a:extLst>
              <a:ext uri="{FF2B5EF4-FFF2-40B4-BE49-F238E27FC236}">
                <a16:creationId xmlns:a16="http://schemas.microsoft.com/office/drawing/2014/main" id="{1B9CA246-76F7-4CD1-A52C-260BEAC204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135085" y="1316038"/>
            <a:ext cx="5642819" cy="5475406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BAE1676E-429F-4F4A-8612-AF3D78A660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8519" y="3056447"/>
            <a:ext cx="2533650" cy="183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0141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ím 2">
            <a:extLst>
              <a:ext uri="{FF2B5EF4-FFF2-40B4-BE49-F238E27FC236}">
                <a16:creationId xmlns:a16="http://schemas.microsoft.com/office/drawing/2014/main" id="{45CD0BF6-7A57-4DCB-8D0D-3D92D3816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228600" tIns="228600" rIns="228600" bIns="0" rtlCol="0" anchor="ctr">
            <a:noAutofit/>
          </a:bodyPr>
          <a:lstStyle/>
          <a:p>
            <a:pPr>
              <a:lnSpc>
                <a:spcPct val="80000"/>
              </a:lnSpc>
            </a:pPr>
            <a:r>
              <a:rPr lang="hu-HU" sz="4000" dirty="0"/>
              <a:t>Victor </a:t>
            </a:r>
            <a:r>
              <a:rPr lang="hu-HU" sz="4000" dirty="0" err="1"/>
              <a:t>Lavrenko</a:t>
            </a:r>
            <a:r>
              <a:rPr lang="hu-HU" sz="4000" dirty="0"/>
              <a:t> gépi tanulási lejátszási listái</a:t>
            </a:r>
            <a:endParaRPr lang="en-US" sz="4000" dirty="0"/>
          </a:p>
        </p:txBody>
      </p:sp>
      <p:pic>
        <p:nvPicPr>
          <p:cNvPr id="6146" name="Picture 2" descr="Related image">
            <a:hlinkClick r:id="rId2"/>
            <a:extLst>
              <a:ext uri="{FF2B5EF4-FFF2-40B4-BE49-F238E27FC236}">
                <a16:creationId xmlns:a16="http://schemas.microsoft.com/office/drawing/2014/main" id="{BE618834-3C98-45DE-B8F9-7D872626C30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 bwMode="auto">
          <a:xfrm>
            <a:off x="4214499" y="1316038"/>
            <a:ext cx="3782053" cy="4735512"/>
          </a:xfrm>
          <a:prstGeom prst="rect">
            <a:avLst/>
          </a:prstGeom>
          <a:noFill/>
          <a:ln w="9525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37047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D76A7AC-1DA1-41FA-87DD-36BF07ACB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Adatbázisok építése</a:t>
            </a:r>
          </a:p>
        </p:txBody>
      </p:sp>
      <p:sp>
        <p:nvSpPr>
          <p:cNvPr id="5" name="Tartalom helye 4">
            <a:extLst>
              <a:ext uri="{FF2B5EF4-FFF2-40B4-BE49-F238E27FC236}">
                <a16:creationId xmlns:a16="http://schemas.microsoft.com/office/drawing/2014/main" id="{67774B9C-71F3-47C6-B7CB-CADDBBA493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1569" y="1315622"/>
            <a:ext cx="6474602" cy="4736186"/>
          </a:xfrm>
        </p:spPr>
        <p:txBody>
          <a:bodyPr>
            <a:normAutofit/>
          </a:bodyPr>
          <a:lstStyle/>
          <a:p>
            <a:r>
              <a:rPr lang="hu-HU" sz="2800" dirty="0"/>
              <a:t>Minél több szolgáltatása van egy cégnek, minél több helyen van jelen, annál több adattal rendelkezhet.</a:t>
            </a:r>
          </a:p>
          <a:p>
            <a:r>
              <a:rPr lang="hu-HU" sz="2800" dirty="0"/>
              <a:t>Ingyenes extra szolgáltatások kialakítása azért is éri meg, mert a felhasználók nálunk maradnék és további adatokat hoznak létre.</a:t>
            </a:r>
          </a:p>
          <a:p>
            <a:r>
              <a:rPr lang="hu-HU" sz="2800" dirty="0"/>
              <a:t>Különböző adatbázisok felvásárlása és összefésülése (amennyiben a jog lehetővé teszi)</a:t>
            </a:r>
          </a:p>
        </p:txBody>
      </p:sp>
      <p:pic>
        <p:nvPicPr>
          <p:cNvPr id="6" name="Picture 2" descr="Image result for facebook whatsapp instagram">
            <a:extLst>
              <a:ext uri="{FF2B5EF4-FFF2-40B4-BE49-F238E27FC236}">
                <a16:creationId xmlns:a16="http://schemas.microsoft.com/office/drawing/2014/main" id="{36D592D6-BF04-4845-80C9-12567018B5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47" r="30611" b="-1"/>
          <a:stretch/>
        </p:blipFill>
        <p:spPr bwMode="auto">
          <a:xfrm>
            <a:off x="7549862" y="227"/>
            <a:ext cx="464183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05750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B3B7BFB-C897-46BE-89D3-9843F43F3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Crowdsourcing</a:t>
            </a:r>
            <a:endParaRPr lang="hu-HU" dirty="0"/>
          </a:p>
        </p:txBody>
      </p:sp>
      <p:sp>
        <p:nvSpPr>
          <p:cNvPr id="5" name="Tartalom helye 4">
            <a:extLst>
              <a:ext uri="{FF2B5EF4-FFF2-40B4-BE49-F238E27FC236}">
                <a16:creationId xmlns:a16="http://schemas.microsoft.com/office/drawing/2014/main" id="{67774B9C-71F3-47C6-B7CB-CADDBBA493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1569" y="1315622"/>
            <a:ext cx="6503631" cy="4736186"/>
          </a:xfrm>
        </p:spPr>
        <p:txBody>
          <a:bodyPr>
            <a:normAutofit/>
          </a:bodyPr>
          <a:lstStyle/>
          <a:p>
            <a:r>
              <a:rPr lang="hu-HU" sz="2400" dirty="0"/>
              <a:t>Nagy cégek komoly előnyben: a nagy számú szolgáltatásaik és a nagy számú felhasználóbázisuk mind adatot termelhet.</a:t>
            </a:r>
          </a:p>
          <a:p>
            <a:r>
              <a:rPr lang="hu-HU" sz="2400" dirty="0"/>
              <a:t>Captcha: a szöveges ellenőrzések kitöltésével valójában könyvek digitalizálásában segítettünk.</a:t>
            </a:r>
          </a:p>
          <a:p>
            <a:r>
              <a:rPr lang="hu-HU" sz="2400" dirty="0"/>
              <a:t>Captcha képekkel: ezek képfelismerő algoritmusok számára lesznek példák (közlekedési táblák valószínűleg önvezető autóknál lesznek használva, mint emberi munkával annotált adatok)</a:t>
            </a:r>
          </a:p>
        </p:txBody>
      </p:sp>
      <p:pic>
        <p:nvPicPr>
          <p:cNvPr id="35" name="Picture 2" descr="Related image">
            <a:extLst>
              <a:ext uri="{FF2B5EF4-FFF2-40B4-BE49-F238E27FC236}">
                <a16:creationId xmlns:a16="http://schemas.microsoft.com/office/drawing/2014/main" id="{3A43D2A2-DBD4-42AA-8E77-E4DBEC8B96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6652" y="1837354"/>
            <a:ext cx="3990545" cy="3192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05504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3">
            <a:extLst>
              <a:ext uri="{FF2B5EF4-FFF2-40B4-BE49-F238E27FC236}">
                <a16:creationId xmlns:a16="http://schemas.microsoft.com/office/drawing/2014/main" id="{3AF33113-09CE-43CD-82F6-E2E4B3A9E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hu-HU" sz="3300" dirty="0"/>
              <a:t>Különös megoldások adatszerzésre</a:t>
            </a:r>
          </a:p>
        </p:txBody>
      </p:sp>
      <p:sp>
        <p:nvSpPr>
          <p:cNvPr id="5" name="Tartalom helye 4">
            <a:extLst>
              <a:ext uri="{FF2B5EF4-FFF2-40B4-BE49-F238E27FC236}">
                <a16:creationId xmlns:a16="http://schemas.microsoft.com/office/drawing/2014/main" id="{67774B9C-71F3-47C6-B7CB-CADDBBA493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1569" y="1315622"/>
            <a:ext cx="6242374" cy="4736186"/>
          </a:xfrm>
        </p:spPr>
        <p:txBody>
          <a:bodyPr>
            <a:normAutofit/>
          </a:bodyPr>
          <a:lstStyle/>
          <a:p>
            <a:r>
              <a:rPr lang="hu-HU" sz="2400" dirty="0"/>
              <a:t>Amazon </a:t>
            </a:r>
            <a:r>
              <a:rPr lang="hu-HU" sz="2400" dirty="0" err="1"/>
              <a:t>Mechanical</a:t>
            </a:r>
            <a:r>
              <a:rPr lang="hu-HU" sz="2400" dirty="0"/>
              <a:t> </a:t>
            </a:r>
            <a:r>
              <a:rPr lang="hu-HU" sz="2400" dirty="0" err="1"/>
              <a:t>Turk</a:t>
            </a:r>
            <a:r>
              <a:rPr lang="hu-HU" sz="2400" dirty="0"/>
              <a:t> szolgáltatása: egyszerű feladatok kiadhatók emberek számára, hogy egy jelképes összegért elvégezzék (például képek címkézése, minták készítése, stb.). Ezek később felhasználhatók kutatásokhoz vagy gépi tanulási rendszerekhez.</a:t>
            </a:r>
          </a:p>
          <a:p>
            <a:r>
              <a:rPr lang="hu-HU" sz="2400" dirty="0"/>
              <a:t>A szolgáltatás Kempelen Farkas legendás sakkozógépéről A Törökről kapta a nevét.</a:t>
            </a:r>
          </a:p>
        </p:txBody>
      </p:sp>
      <p:pic>
        <p:nvPicPr>
          <p:cNvPr id="32" name="Picture 2" descr="Image result for mechanical turk">
            <a:extLst>
              <a:ext uri="{FF2B5EF4-FFF2-40B4-BE49-F238E27FC236}">
                <a16:creationId xmlns:a16="http://schemas.microsoft.com/office/drawing/2014/main" id="{747FE3D3-4368-4543-AC20-80A6B1A0F7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3" t="3" r="54364" b="-3"/>
          <a:stretch/>
        </p:blipFill>
        <p:spPr bwMode="auto">
          <a:xfrm>
            <a:off x="7549862" y="227"/>
            <a:ext cx="464183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26725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3">
            <a:extLst>
              <a:ext uri="{FF2B5EF4-FFF2-40B4-BE49-F238E27FC236}">
                <a16:creationId xmlns:a16="http://schemas.microsoft.com/office/drawing/2014/main" id="{3AF33113-09CE-43CD-82F6-E2E4B3A9E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hu-HU" sz="3600"/>
              <a:t>Ingyenes adatbázisok</a:t>
            </a:r>
          </a:p>
        </p:txBody>
      </p:sp>
      <p:sp>
        <p:nvSpPr>
          <p:cNvPr id="5" name="Tartalom helye 4">
            <a:extLst>
              <a:ext uri="{FF2B5EF4-FFF2-40B4-BE49-F238E27FC236}">
                <a16:creationId xmlns:a16="http://schemas.microsoft.com/office/drawing/2014/main" id="{67774B9C-71F3-47C6-B7CB-CADDBBA493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1569" y="1315621"/>
            <a:ext cx="6431060" cy="5041635"/>
          </a:xfrm>
        </p:spPr>
        <p:txBody>
          <a:bodyPr>
            <a:normAutofit/>
          </a:bodyPr>
          <a:lstStyle/>
          <a:p>
            <a:r>
              <a:rPr lang="hu-HU" sz="24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https://www.kaggle.com</a:t>
            </a:r>
            <a:endParaRPr lang="hu-HU" sz="2400" dirty="0"/>
          </a:p>
          <a:p>
            <a:r>
              <a:rPr lang="en-US" sz="24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https://www.analyticsvidhya.com/blog/2018/03/comprehensive-collection-deep-learning-datasets/</a:t>
            </a:r>
            <a:endParaRPr lang="en-US" sz="2400" dirty="0"/>
          </a:p>
          <a:p>
            <a:r>
              <a:rPr lang="en-US" sz="240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https://medium.com/@hjalli/10-famous-and-useful-demo-data-sets-1e267d7b5c03</a:t>
            </a:r>
            <a:endParaRPr lang="en-US" sz="2400" dirty="0"/>
          </a:p>
          <a:p>
            <a:r>
              <a:rPr lang="en-US" sz="2400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https://registry.opendata.aws/</a:t>
            </a:r>
            <a:endParaRPr lang="en-US" sz="2400" dirty="0"/>
          </a:p>
          <a:p>
            <a:r>
              <a:rPr lang="en-US" sz="2400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https://github.com/awesomedata/awesome-public-datasets</a:t>
            </a:r>
            <a:endParaRPr lang="en-US" sz="2400" dirty="0"/>
          </a:p>
          <a:p>
            <a:r>
              <a:rPr lang="en-US" sz="2400" dirty="0"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https://en.wikipedia.org/wiki/List_of_datasets_for_machine_learning_research</a:t>
            </a:r>
            <a:endParaRPr lang="en-US" sz="2400" dirty="0"/>
          </a:p>
          <a:p>
            <a:r>
              <a:rPr lang="en-US" sz="2400" dirty="0"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https://toolbox.google.com/datasetsearch</a:t>
            </a:r>
            <a:r>
              <a:rPr lang="en-US" sz="2400" dirty="0"/>
              <a:t> </a:t>
            </a:r>
          </a:p>
        </p:txBody>
      </p:sp>
      <p:pic>
        <p:nvPicPr>
          <p:cNvPr id="31" name="Kép helye 4">
            <a:hlinkClick r:id="rId9"/>
            <a:extLst>
              <a:ext uri="{FF2B5EF4-FFF2-40B4-BE49-F238E27FC236}">
                <a16:creationId xmlns:a16="http://schemas.microsoft.com/office/drawing/2014/main" id="{8CDB1990-7D63-4883-AEA2-1B2111909BA1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0875" t="-136" r="58158" b="134"/>
          <a:stretch/>
        </p:blipFill>
        <p:spPr>
          <a:xfrm>
            <a:off x="7549862" y="227"/>
            <a:ext cx="46418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30580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8EE2F67-9FA6-4970-AA10-CD5599EDE4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1679" y="136525"/>
            <a:ext cx="9577084" cy="930694"/>
          </a:xfrm>
        </p:spPr>
        <p:txBody>
          <a:bodyPr/>
          <a:lstStyle/>
          <a:p>
            <a:r>
              <a:rPr lang="hu-HU" dirty="0"/>
              <a:t>Adatforrások</a:t>
            </a:r>
          </a:p>
        </p:txBody>
      </p:sp>
      <p:graphicFrame>
        <p:nvGraphicFramePr>
          <p:cNvPr id="7" name="Tartalom helye 6">
            <a:extLst>
              <a:ext uri="{FF2B5EF4-FFF2-40B4-BE49-F238E27FC236}">
                <a16:creationId xmlns:a16="http://schemas.microsoft.com/office/drawing/2014/main" id="{329F711D-D550-43BE-8E78-0911AE414D8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29312571"/>
              </p:ext>
            </p:extLst>
          </p:nvPr>
        </p:nvGraphicFramePr>
        <p:xfrm>
          <a:off x="301172" y="1257979"/>
          <a:ext cx="11138581" cy="54054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8CF6C154-7498-4868-90A4-5588EFB39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86073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3">
            <a:extLst>
              <a:ext uri="{FF2B5EF4-FFF2-40B4-BE49-F238E27FC236}">
                <a16:creationId xmlns:a16="http://schemas.microsoft.com/office/drawing/2014/main" id="{D91BFE82-95ED-4011-BA4B-4726AB3D2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Use</a:t>
            </a:r>
            <a:r>
              <a:rPr lang="hu-HU" dirty="0"/>
              <a:t> </a:t>
            </a:r>
            <a:r>
              <a:rPr lang="hu-HU" dirty="0" err="1"/>
              <a:t>Casek</a:t>
            </a:r>
            <a:endParaRPr lang="hu-HU" dirty="0"/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18840479-1343-4A11-965B-2C2ADCD060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Használati esetek példákon keresztül</a:t>
            </a:r>
          </a:p>
        </p:txBody>
      </p:sp>
    </p:spTree>
    <p:extLst>
      <p:ext uri="{BB962C8B-B14F-4D97-AF65-F5344CB8AC3E}">
        <p14:creationId xmlns:p14="http://schemas.microsoft.com/office/powerpoint/2010/main" val="229250452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43552E4-AD07-4F28-8697-3DC8A898EA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Ajánló rendszerek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BE51FD43-1D47-43BF-B1B9-17935B8F63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1569" y="6139540"/>
            <a:ext cx="10588752" cy="637979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  <a:defRPr/>
            </a:pPr>
            <a:r>
              <a:rPr lang="hu-HU" sz="2400" dirty="0"/>
              <a:t>Jeff </a:t>
            </a:r>
            <a:r>
              <a:rPr lang="hu-HU" sz="2400" dirty="0" err="1"/>
              <a:t>Bezos</a:t>
            </a:r>
            <a:r>
              <a:rPr lang="hu-HU" sz="2400" dirty="0"/>
              <a:t> (Amazon, CEO): „Ha 2 millió vásárlóm van akkor 2 millió boltom kell, hogy legyen a Weben”</a:t>
            </a:r>
            <a:endParaRPr lang="en-US" sz="2400" dirty="0"/>
          </a:p>
          <a:p>
            <a:endParaRPr lang="hu-HU" dirty="0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2376FBA2-1B43-4221-A9B7-6D0BCF2D31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8228" y="1110674"/>
            <a:ext cx="9695543" cy="4957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9381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036717C-8C77-406D-9280-B1738A13A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Ajánló rendszerek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A45E1594-5BD0-43E3-B7EF-6C4136594F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1569" y="1315622"/>
            <a:ext cx="10588752" cy="5040728"/>
          </a:xfrm>
        </p:spPr>
        <p:txBody>
          <a:bodyPr>
            <a:normAutofit/>
          </a:bodyPr>
          <a:lstStyle/>
          <a:p>
            <a:r>
              <a:rPr lang="hu-HU" sz="2800" dirty="0"/>
              <a:t>Ajánló rendszerek: olyan eszközök, amelyek javaslatokat nyújtanak a felhasználó számára hasznos tételekről, árukról, szolgáltatásokról, azért, hogy különböző döntésekben segítsék.</a:t>
            </a:r>
          </a:p>
          <a:p>
            <a:endParaRPr lang="hu-HU" sz="2800" dirty="0"/>
          </a:p>
          <a:p>
            <a:r>
              <a:rPr lang="hu-HU" sz="2800" dirty="0"/>
              <a:t>Növeli az ügyfélelégedettséget és az interakciókat (vásárlás, like, értékelés, megosztás, </a:t>
            </a:r>
            <a:r>
              <a:rPr lang="hu-HU" sz="2800" dirty="0" err="1"/>
              <a:t>stb</a:t>
            </a:r>
            <a:r>
              <a:rPr lang="hu-HU" sz="2800" dirty="0"/>
              <a:t>).</a:t>
            </a:r>
          </a:p>
          <a:p>
            <a:endParaRPr lang="hu-HU" sz="2800" dirty="0"/>
          </a:p>
          <a:p>
            <a:r>
              <a:rPr lang="hu-HU" sz="2800" dirty="0"/>
              <a:t>Példák: Amazon, </a:t>
            </a:r>
            <a:r>
              <a:rPr lang="hu-HU" sz="2800" dirty="0" err="1"/>
              <a:t>Netflix</a:t>
            </a:r>
            <a:r>
              <a:rPr lang="hu-HU" sz="2800" dirty="0"/>
              <a:t>, </a:t>
            </a:r>
            <a:r>
              <a:rPr lang="hu-HU" sz="2800" dirty="0" err="1"/>
              <a:t>Spotify</a:t>
            </a:r>
            <a:endParaRPr lang="hu-HU" sz="2800" dirty="0"/>
          </a:p>
          <a:p>
            <a:endParaRPr lang="hu-HU" sz="2800" dirty="0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3AA10FFF-3A3B-419D-8EC4-7CA5D516F1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161803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ím 4">
            <a:extLst>
              <a:ext uri="{FF2B5EF4-FFF2-40B4-BE49-F238E27FC236}">
                <a16:creationId xmlns:a16="http://schemas.microsoft.com/office/drawing/2014/main" id="{C3745738-8C36-4E13-A4B7-920CCA3239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Ajánló rendszerek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71A36951-BE63-4ECA-891D-138847C0CC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u-HU" sz="2800" dirty="0"/>
              <a:t>Alapja: a tömegtermékek felől a </a:t>
            </a:r>
            <a:r>
              <a:rPr lang="hu-HU" sz="2800" dirty="0" err="1"/>
              <a:t>perszonalizált</a:t>
            </a:r>
            <a:r>
              <a:rPr lang="hu-HU" sz="2800" dirty="0"/>
              <a:t>, heterogén termékek felé kell elmozdulni. Nincs egyenvásárló! </a:t>
            </a:r>
          </a:p>
          <a:p>
            <a:r>
              <a:rPr lang="hu-HU" sz="2800" dirty="0"/>
              <a:t>Természetesen a termékek tervezésekor meg kell határozni célközönség csoportokat. Osztályozni itt is kell.</a:t>
            </a:r>
          </a:p>
          <a:p>
            <a:endParaRPr lang="hu-HU" sz="2800" dirty="0"/>
          </a:p>
          <a:p>
            <a:r>
              <a:rPr lang="hu-HU" sz="2800" dirty="0"/>
              <a:t>Nem bízhatjuk ezt a felhasználóra, mert a túl sokféle termék információ túlterhelést okoz, nehézzé teszi a választást. Ergo: csak a releváns termékeket kell mutatni. Ebben segíthet egy ajánlórendszer.</a:t>
            </a:r>
          </a:p>
          <a:p>
            <a:endParaRPr lang="hu-HU" sz="2800" dirty="0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1AA68D4E-4308-455F-A83D-54C2D58B6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27568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ép 2" descr="A képen képernyőkép látható&#10;&#10;A leírás teljesen megbízható">
            <a:extLst>
              <a:ext uri="{FF2B5EF4-FFF2-40B4-BE49-F238E27FC236}">
                <a16:creationId xmlns:a16="http://schemas.microsoft.com/office/drawing/2014/main" id="{C4DAEF5D-2CF4-4AB3-BF38-0BC030E241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9488" y="-25655"/>
            <a:ext cx="8180832" cy="6919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2522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CA9D83D-B976-48E2-AE6E-5C8D34CB8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Ajánló rendszerek</a:t>
            </a:r>
          </a:p>
        </p:txBody>
      </p:sp>
      <p:pic>
        <p:nvPicPr>
          <p:cNvPr id="8" name="Tartalom helye 7">
            <a:extLst>
              <a:ext uri="{FF2B5EF4-FFF2-40B4-BE49-F238E27FC236}">
                <a16:creationId xmlns:a16="http://schemas.microsoft.com/office/drawing/2014/main" id="{6EC2A502-CC66-4762-BFA5-7915DD52E97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838200" y="2315581"/>
            <a:ext cx="5181600" cy="2965026"/>
          </a:xfrm>
        </p:spPr>
      </p:pic>
      <p:sp>
        <p:nvSpPr>
          <p:cNvPr id="6" name="Tartalom helye 5">
            <a:extLst>
              <a:ext uri="{FF2B5EF4-FFF2-40B4-BE49-F238E27FC236}">
                <a16:creationId xmlns:a16="http://schemas.microsoft.com/office/drawing/2014/main" id="{2556864A-B831-4275-8BAD-F85F6B2A32A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171450" indent="-171450">
              <a:buFontTx/>
              <a:buChar char="-"/>
            </a:pPr>
            <a:r>
              <a:rPr lang="hu-HU" dirty="0"/>
              <a:t>Tartalom alapú ajánló rendszerek: korábbi értékelések alapján a termék jellemzőjére épített osztályozó, </a:t>
            </a:r>
            <a:r>
              <a:rPr lang="hu-HU" dirty="0" err="1"/>
              <a:t>regresszor</a:t>
            </a:r>
            <a:r>
              <a:rPr lang="hu-HU" dirty="0"/>
              <a:t> alapján.</a:t>
            </a:r>
          </a:p>
          <a:p>
            <a:pPr marL="171450" indent="-171450">
              <a:buFontTx/>
              <a:buChar char="-"/>
            </a:pPr>
            <a:r>
              <a:rPr lang="hu-HU" dirty="0"/>
              <a:t>Együttműködés alapú ajánló rendszerek: pl.: hasonló érdeklődésű, ízlésű felhasználók értékelései alapján </a:t>
            </a:r>
          </a:p>
          <a:p>
            <a:pPr marL="171450" indent="-171450">
              <a:buFontTx/>
              <a:buChar char="-"/>
            </a:pPr>
            <a:r>
              <a:rPr lang="hu-HU" dirty="0"/>
              <a:t>Hibrid ajánló rendszerek</a:t>
            </a:r>
          </a:p>
          <a:p>
            <a:endParaRPr lang="hu-HU" dirty="0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BEFFCEB3-25A1-43A9-93EF-3913C0679C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2731020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E9AC0D6-7D99-4434-B86F-3EBEA1761E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sz="3600" dirty="0"/>
              <a:t>Természetesnyelv-feldolgozás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E2BAADBB-FDB1-4DAF-A1EA-A72D62FEE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1569" y="1315622"/>
            <a:ext cx="10588752" cy="5280584"/>
          </a:xfrm>
        </p:spPr>
        <p:txBody>
          <a:bodyPr>
            <a:normAutofit/>
          </a:bodyPr>
          <a:lstStyle/>
          <a:p>
            <a:r>
              <a:rPr lang="hu-HU" sz="2400" dirty="0"/>
              <a:t>Természetes nyelvek feldolgozása - </a:t>
            </a:r>
            <a:r>
              <a:rPr lang="hu-HU" sz="2400" dirty="0" err="1"/>
              <a:t>Natural</a:t>
            </a:r>
            <a:r>
              <a:rPr lang="hu-HU" sz="2400" dirty="0"/>
              <a:t> </a:t>
            </a:r>
            <a:r>
              <a:rPr lang="hu-HU" sz="2400" dirty="0" err="1"/>
              <a:t>Language</a:t>
            </a:r>
            <a:r>
              <a:rPr lang="hu-HU" sz="2400" dirty="0"/>
              <a:t> </a:t>
            </a:r>
            <a:r>
              <a:rPr lang="hu-HU" sz="2400" dirty="0" err="1"/>
              <a:t>Processing</a:t>
            </a:r>
            <a:r>
              <a:rPr lang="hu-HU" sz="2400" dirty="0"/>
              <a:t> (NLP): MI készlet az ember-gép közötti interakciók megkönnyítésére, segíti a számítógépeket az emberi nyelv megértésében, feldolgozásában, tolmácsolásában.</a:t>
            </a:r>
          </a:p>
          <a:p>
            <a:endParaRPr lang="hu-HU" sz="2400" dirty="0"/>
          </a:p>
          <a:p>
            <a:r>
              <a:rPr lang="hu-HU" sz="2400" dirty="0"/>
              <a:t>Példák:</a:t>
            </a:r>
          </a:p>
          <a:p>
            <a:pPr lvl="1"/>
            <a:r>
              <a:rPr lang="hu-HU" sz="2400" dirty="0"/>
              <a:t>Keresők,</a:t>
            </a:r>
          </a:p>
          <a:p>
            <a:pPr lvl="1"/>
            <a:r>
              <a:rPr lang="hu-HU" sz="2400" dirty="0" err="1"/>
              <a:t>ChatBot</a:t>
            </a:r>
            <a:r>
              <a:rPr lang="hu-HU" sz="2400" dirty="0"/>
              <a:t>-ok, virtuális asszisztensek,</a:t>
            </a:r>
          </a:p>
          <a:p>
            <a:pPr lvl="1"/>
            <a:r>
              <a:rPr lang="hu-HU" sz="2400" dirty="0"/>
              <a:t>Hangulat-, érzelemelemzés, </a:t>
            </a:r>
          </a:p>
          <a:p>
            <a:pPr lvl="1"/>
            <a:r>
              <a:rPr lang="hu-HU" sz="2400" dirty="0"/>
              <a:t>Témafelismerés, </a:t>
            </a:r>
          </a:p>
          <a:p>
            <a:pPr lvl="1"/>
            <a:r>
              <a:rPr lang="hu-HU" sz="2400" dirty="0"/>
              <a:t>Nyelv felismerés, </a:t>
            </a:r>
          </a:p>
          <a:p>
            <a:pPr lvl="1"/>
            <a:r>
              <a:rPr lang="hu-HU" sz="2400" dirty="0"/>
              <a:t>Kulcsszókeresés,</a:t>
            </a:r>
          </a:p>
          <a:p>
            <a:pPr lvl="1"/>
            <a:r>
              <a:rPr lang="hu-HU" sz="2400" dirty="0"/>
              <a:t>Dokumentum kategorizálás,</a:t>
            </a:r>
          </a:p>
          <a:p>
            <a:pPr lvl="1"/>
            <a:r>
              <a:rPr lang="hu-HU" sz="2400" dirty="0"/>
              <a:t>Információ kinyerés és visszakeresés.</a:t>
            </a:r>
          </a:p>
          <a:p>
            <a:endParaRPr lang="hu-HU" sz="2400" dirty="0"/>
          </a:p>
          <a:p>
            <a:endParaRPr lang="hu-HU" sz="2400" dirty="0"/>
          </a:p>
          <a:p>
            <a:endParaRPr lang="hu-HU" sz="2400" dirty="0"/>
          </a:p>
        </p:txBody>
      </p:sp>
      <p:pic>
        <p:nvPicPr>
          <p:cNvPr id="5" name="Kép 4" descr="A képen madáretető látható&#10;&#10;A leírás nagyon megbízható">
            <a:extLst>
              <a:ext uri="{FF2B5EF4-FFF2-40B4-BE49-F238E27FC236}">
                <a16:creationId xmlns:a16="http://schemas.microsoft.com/office/drawing/2014/main" id="{B68C1DEE-1D23-45A8-AA4D-FFCF687F35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2517" y="2550518"/>
            <a:ext cx="3875768" cy="1321537"/>
          </a:xfrm>
          <a:prstGeom prst="rect">
            <a:avLst/>
          </a:prstGeom>
        </p:spPr>
      </p:pic>
      <p:pic>
        <p:nvPicPr>
          <p:cNvPr id="7" name="Kép 6" descr="A képen képernyőkép látható&#10;&#10;A leírás teljesen megbízható">
            <a:extLst>
              <a:ext uri="{FF2B5EF4-FFF2-40B4-BE49-F238E27FC236}">
                <a16:creationId xmlns:a16="http://schemas.microsoft.com/office/drawing/2014/main" id="{00DB8D95-DFC5-4417-ACAD-DB85131A19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8701" y="3872055"/>
            <a:ext cx="4343400" cy="272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54522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544BE7C-7C97-4C89-B71E-032DB0475D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Természetesnyelv-feldolgozás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1F40D748-6540-4404-8DEA-675E051354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u-HU" sz="2400" dirty="0"/>
              <a:t>Nehézségek</a:t>
            </a:r>
          </a:p>
          <a:p>
            <a:pPr lvl="1"/>
            <a:r>
              <a:rPr lang="hu-HU" sz="2400" dirty="0"/>
              <a:t>Nyelv </a:t>
            </a:r>
            <a:r>
              <a:rPr lang="hu-HU" sz="2400" dirty="0" err="1"/>
              <a:t>szavainak</a:t>
            </a:r>
            <a:r>
              <a:rPr lang="hu-HU" sz="2400" dirty="0"/>
              <a:t> és kifejezéseinek megismerésén túl a nyelvtani szabályokat is ismerni kell</a:t>
            </a:r>
          </a:p>
          <a:p>
            <a:pPr lvl="1"/>
            <a:r>
              <a:rPr lang="hu-HU" sz="2400" dirty="0"/>
              <a:t>Az adott kultúrát, helyzetet, kontextust, sőt időt is figyelembe kell venni</a:t>
            </a:r>
          </a:p>
          <a:p>
            <a:pPr lvl="1"/>
            <a:r>
              <a:rPr lang="hu-HU" sz="2400" dirty="0"/>
              <a:t>Kétértelműség,</a:t>
            </a:r>
          </a:p>
          <a:p>
            <a:pPr lvl="1"/>
            <a:r>
              <a:rPr lang="hu-HU" sz="2400" dirty="0"/>
              <a:t>Egyénfüggő is (egyéni szóhasználat)</a:t>
            </a:r>
          </a:p>
          <a:p>
            <a:pPr lvl="1"/>
            <a:r>
              <a:rPr lang="hu-HU" sz="2400" dirty="0"/>
              <a:t>Az ember sem ismeri tökéletesen a nyelv teljes szókészletét, nyelvtanát</a:t>
            </a:r>
          </a:p>
          <a:p>
            <a:pPr lvl="1"/>
            <a:r>
              <a:rPr lang="hu-HU" sz="2400" dirty="0"/>
              <a:t>Jellemzően strukturálatlan adatforrásból kell kinyerni az információkat</a:t>
            </a:r>
          </a:p>
          <a:p>
            <a:pPr lvl="1"/>
            <a:endParaRPr lang="hu-HU" sz="2400" dirty="0"/>
          </a:p>
          <a:p>
            <a:pPr lvl="1"/>
            <a:endParaRPr lang="hu-HU" sz="2400" dirty="0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A49DAFE7-5DF0-4D77-85C7-C6CFCFEA84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666433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BDA4F82-E62C-4C7F-B8AB-B4612A3CF7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Természetesnyelv-feldolgozás elemei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273373B0-CBAD-4294-9FCE-00AF462EB3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Lexikális elemzés</a:t>
            </a:r>
          </a:p>
          <a:p>
            <a:r>
              <a:rPr lang="hu-HU" dirty="0"/>
              <a:t>Szintaktikai elemzés (mondatok elemzése)</a:t>
            </a:r>
          </a:p>
          <a:p>
            <a:endParaRPr lang="hu-HU" dirty="0"/>
          </a:p>
          <a:p>
            <a:endParaRPr lang="hu-HU" dirty="0"/>
          </a:p>
          <a:p>
            <a:endParaRPr lang="hu-HU" dirty="0"/>
          </a:p>
          <a:p>
            <a:endParaRPr lang="hu-HU" dirty="0"/>
          </a:p>
          <a:p>
            <a:endParaRPr lang="hu-HU" dirty="0"/>
          </a:p>
          <a:p>
            <a:endParaRPr lang="hu-HU" dirty="0"/>
          </a:p>
          <a:p>
            <a:endParaRPr lang="hu-HU" dirty="0"/>
          </a:p>
          <a:p>
            <a:r>
              <a:rPr lang="hu-HU" dirty="0"/>
              <a:t>Szemantikus elemzés</a:t>
            </a:r>
          </a:p>
          <a:p>
            <a:r>
              <a:rPr lang="hu-HU" dirty="0"/>
              <a:t>Statisztikai, valószínűségi elemzés</a:t>
            </a:r>
          </a:p>
          <a:p>
            <a:endParaRPr lang="hu-HU" dirty="0"/>
          </a:p>
          <a:p>
            <a:pPr marL="0" indent="0">
              <a:buNone/>
            </a:pPr>
            <a:endParaRPr lang="hu-HU" dirty="0"/>
          </a:p>
          <a:p>
            <a:pPr marL="0" indent="0">
              <a:buNone/>
            </a:pPr>
            <a:r>
              <a:rPr lang="hu-HU" dirty="0"/>
              <a:t> </a:t>
            </a:r>
          </a:p>
          <a:p>
            <a:endParaRPr lang="hu-HU" dirty="0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19675DE2-2D19-4719-965C-6F35B5A2B6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43</a:t>
            </a:fld>
            <a:endParaRPr lang="en-US" dirty="0"/>
          </a:p>
        </p:txBody>
      </p:sp>
      <p:pic>
        <p:nvPicPr>
          <p:cNvPr id="6" name="Kép 5" descr="A képen térkép látható&#10;&#10;A leírás nagyon megbízható">
            <a:extLst>
              <a:ext uri="{FF2B5EF4-FFF2-40B4-BE49-F238E27FC236}">
                <a16:creationId xmlns:a16="http://schemas.microsoft.com/office/drawing/2014/main" id="{E4E0BF4F-84A3-4A07-BB5A-37B6B63CA1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0592" y="2122812"/>
            <a:ext cx="5430008" cy="1857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03210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76BFA00-E78C-492C-BC24-AA42495FA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Képfeldolgozás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F50B0931-2953-443E-ABA1-10199F65A5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Alapvető feladatok:</a:t>
            </a:r>
          </a:p>
          <a:p>
            <a:pPr lvl="1"/>
            <a:r>
              <a:rPr lang="hu-HU" dirty="0"/>
              <a:t>Alakfelismerés</a:t>
            </a:r>
          </a:p>
          <a:p>
            <a:pPr lvl="1"/>
            <a:r>
              <a:rPr lang="hu-HU" dirty="0"/>
              <a:t>Zajok, hibák keresése, javítása</a:t>
            </a:r>
          </a:p>
          <a:p>
            <a:pPr lvl="1"/>
            <a:r>
              <a:rPr lang="hu-HU" dirty="0"/>
              <a:t>Képtranszformációk</a:t>
            </a:r>
          </a:p>
          <a:p>
            <a:pPr lvl="1"/>
            <a:r>
              <a:rPr lang="hu-HU" dirty="0"/>
              <a:t>Éldetektálás</a:t>
            </a:r>
          </a:p>
          <a:p>
            <a:pPr lvl="1"/>
            <a:r>
              <a:rPr lang="hu-HU" dirty="0"/>
              <a:t>Alakfelismerés, arcfelismerés (modell, vagy kép alapján)</a:t>
            </a:r>
          </a:p>
          <a:p>
            <a:pPr lvl="1"/>
            <a:endParaRPr lang="hu-HU" dirty="0"/>
          </a:p>
        </p:txBody>
      </p:sp>
      <p:pic>
        <p:nvPicPr>
          <p:cNvPr id="5" name="Kép 4" descr="A képen képernyőkép látható&#10;&#10;A leírás teljesen megbízható">
            <a:extLst>
              <a:ext uri="{FF2B5EF4-FFF2-40B4-BE49-F238E27FC236}">
                <a16:creationId xmlns:a16="http://schemas.microsoft.com/office/drawing/2014/main" id="{B2699582-6B89-4D68-8E79-C8F621C5C0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9349" y="64365"/>
            <a:ext cx="2886478" cy="6773220"/>
          </a:xfrm>
          <a:prstGeom prst="rect">
            <a:avLst/>
          </a:prstGeom>
        </p:spPr>
      </p:pic>
      <p:sp>
        <p:nvSpPr>
          <p:cNvPr id="6" name="Szövegdoboz 5">
            <a:extLst>
              <a:ext uri="{FF2B5EF4-FFF2-40B4-BE49-F238E27FC236}">
                <a16:creationId xmlns:a16="http://schemas.microsoft.com/office/drawing/2014/main" id="{68CEA743-0803-4FBE-B1D0-F1DD1151233B}"/>
              </a:ext>
            </a:extLst>
          </p:cNvPr>
          <p:cNvSpPr txBox="1"/>
          <p:nvPr/>
        </p:nvSpPr>
        <p:spPr>
          <a:xfrm>
            <a:off x="4165599" y="6400800"/>
            <a:ext cx="6350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PCA elvű arcfelismerés folyamata. Forrás: </a:t>
            </a:r>
            <a:r>
              <a:rPr lang="hu-HU" dirty="0">
                <a:hlinkClick r:id="rId4"/>
              </a:rPr>
              <a:t>https://bit.ly/2PmWRcV</a:t>
            </a:r>
            <a:r>
              <a:rPr lang="hu-HU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369590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EE7393D-1AF1-4F6B-93EF-3FAA754B49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Marketing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41609304-0827-4631-969B-F867FCAA52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Ajánló rendszerek, beleértve a reklámot is</a:t>
            </a:r>
          </a:p>
          <a:p>
            <a:r>
              <a:rPr lang="hu-HU" dirty="0"/>
              <a:t>Előrejelzések historikus adatokból</a:t>
            </a:r>
          </a:p>
          <a:p>
            <a:r>
              <a:rPr lang="hu-HU" dirty="0" err="1"/>
              <a:t>Lemorzsolodó</a:t>
            </a:r>
            <a:r>
              <a:rPr lang="hu-HU" dirty="0"/>
              <a:t> ügyfelek beazonosítása</a:t>
            </a:r>
          </a:p>
          <a:p>
            <a:r>
              <a:rPr lang="hu-HU" dirty="0"/>
              <a:t>Potenciális vásárlások, értékesítési lehetőségek meghatározása, pontozása </a:t>
            </a:r>
          </a:p>
          <a:p>
            <a:r>
              <a:rPr lang="hu-HU" dirty="0"/>
              <a:t>Tartalom generálás</a:t>
            </a:r>
          </a:p>
          <a:p>
            <a:r>
              <a:rPr lang="hu-HU" dirty="0"/>
              <a:t>Pontos célzás, hatékony marketing üzenettel</a:t>
            </a:r>
          </a:p>
          <a:p>
            <a:r>
              <a:rPr lang="hu-HU" dirty="0"/>
              <a:t>Árazás optimalizálás</a:t>
            </a:r>
          </a:p>
          <a:p>
            <a:endParaRPr lang="hu-HU" dirty="0"/>
          </a:p>
          <a:p>
            <a:endParaRPr lang="hu-HU" dirty="0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75731B50-C443-4C77-892F-647D1E6172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161760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140FDC4-2FC0-48DA-8E8B-B531DC625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dirty="0"/>
              <a:t>Pénzügyi, banki, tőzsdei elemzések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D3923A80-C008-4CED-8D0B-E3AA7F85B7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Biztonság: azonosítás, csalás felderítés</a:t>
            </a:r>
          </a:p>
          <a:p>
            <a:r>
              <a:rPr lang="hu-HU" dirty="0"/>
              <a:t>Személyre szabott marketing</a:t>
            </a:r>
          </a:p>
          <a:p>
            <a:r>
              <a:rPr lang="hu-HU" dirty="0"/>
              <a:t>Személyre szabott termék (hitel, ajánlások, részvények)</a:t>
            </a:r>
          </a:p>
          <a:p>
            <a:r>
              <a:rPr lang="hu-HU" dirty="0"/>
              <a:t>Kockázat előrejelzés</a:t>
            </a:r>
          </a:p>
          <a:p>
            <a:r>
              <a:rPr lang="hu-HU" dirty="0"/>
              <a:t>Árfolyam előrejelzés</a:t>
            </a:r>
          </a:p>
          <a:p>
            <a:endParaRPr lang="hu-HU" dirty="0"/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98509448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21D51F0-5BDA-4105-B321-5BD10FFC0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Egészségügy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653B350C-123F-4225-B5C8-CF09275BD7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Betegség, roham, esemény előrejelzés</a:t>
            </a:r>
          </a:p>
          <a:p>
            <a:r>
              <a:rPr lang="hu-HU" dirty="0"/>
              <a:t>Esemény felismerés (jel- és képfeldolgozás)</a:t>
            </a:r>
          </a:p>
          <a:p>
            <a:r>
              <a:rPr lang="hu-HU" dirty="0"/>
              <a:t>Hatékonyság elemzése</a:t>
            </a:r>
          </a:p>
          <a:p>
            <a:r>
              <a:rPr lang="hu-HU" dirty="0"/>
              <a:t>Életút követés</a:t>
            </a:r>
          </a:p>
          <a:p>
            <a:r>
              <a:rPr lang="hu-HU" dirty="0"/>
              <a:t>Mért </a:t>
            </a:r>
            <a:r>
              <a:rPr lang="hu-HU"/>
              <a:t>értékek feldolgozása</a:t>
            </a:r>
            <a:endParaRPr lang="hu-HU" dirty="0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ADC800F8-7A53-4ED4-8AFB-1FD7787C2A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246198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ím 5">
            <a:extLst>
              <a:ext uri="{FF2B5EF4-FFF2-40B4-BE49-F238E27FC236}">
                <a16:creationId xmlns:a16="http://schemas.microsoft.com/office/drawing/2014/main" id="{09F781C2-3F34-402F-B45E-69607C079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További példák</a:t>
            </a:r>
          </a:p>
        </p:txBody>
      </p:sp>
      <p:sp>
        <p:nvSpPr>
          <p:cNvPr id="7" name="Szöveg helye 6">
            <a:extLst>
              <a:ext uri="{FF2B5EF4-FFF2-40B4-BE49-F238E27FC236}">
                <a16:creationId xmlns:a16="http://schemas.microsoft.com/office/drawing/2014/main" id="{E045F02E-85FD-4258-9A68-C4891D6371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70473344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C813511-4052-4E8E-A931-638F18DD2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228600" tIns="228600" rIns="228600" bIns="0" rtlCol="0" anchor="ctr">
            <a:normAutofit/>
          </a:bodyPr>
          <a:lstStyle/>
          <a:p>
            <a:pPr>
              <a:lnSpc>
                <a:spcPct val="80000"/>
              </a:lnSpc>
            </a:pPr>
            <a:r>
              <a:rPr lang="hu-HU" dirty="0"/>
              <a:t>Művészet: </a:t>
            </a:r>
            <a:r>
              <a:rPr lang="en-US" dirty="0"/>
              <a:t>Style Transfer</a:t>
            </a:r>
          </a:p>
        </p:txBody>
      </p:sp>
      <p:pic>
        <p:nvPicPr>
          <p:cNvPr id="39" name="Picture 2" descr="Image result for style transfer">
            <a:hlinkClick r:id="rId2"/>
            <a:extLst>
              <a:ext uri="{FF2B5EF4-FFF2-40B4-BE49-F238E27FC236}">
                <a16:creationId xmlns:a16="http://schemas.microsoft.com/office/drawing/2014/main" id="{5DE36683-B5ED-48D0-A68F-E8CB27F3831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 bwMode="auto">
          <a:xfrm>
            <a:off x="2928452" y="1316038"/>
            <a:ext cx="6354147" cy="4735512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91108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 descr="A képen képernyőkép látható&#10;&#10;A leírás teljesen megbízható">
            <a:extLst>
              <a:ext uri="{FF2B5EF4-FFF2-40B4-BE49-F238E27FC236}">
                <a16:creationId xmlns:a16="http://schemas.microsoft.com/office/drawing/2014/main" id="{5B975B0F-E8E3-414B-B085-7EAC0E3A35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863" y="61814"/>
            <a:ext cx="10270273" cy="6796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56213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16797F3-B860-47BE-BED7-21E6C43161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hu-HU" sz="3600" dirty="0"/>
              <a:t>Arcgenerálás: </a:t>
            </a:r>
            <a:r>
              <a:rPr lang="en-US" sz="3600" dirty="0"/>
              <a:t>Generative Adversarial Networks</a:t>
            </a:r>
            <a:endParaRPr lang="hu-HU" sz="3600" dirty="0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F13FB5D8-96C4-44FA-9C07-4A4E3090F1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50</a:t>
            </a:fld>
            <a:endParaRPr lang="en-US" dirty="0"/>
          </a:p>
        </p:txBody>
      </p:sp>
      <p:pic>
        <p:nvPicPr>
          <p:cNvPr id="8" name="Picture 2" descr="Image result for this person does not exist">
            <a:hlinkClick r:id="rId2"/>
            <a:extLst>
              <a:ext uri="{FF2B5EF4-FFF2-40B4-BE49-F238E27FC236}">
                <a16:creationId xmlns:a16="http://schemas.microsoft.com/office/drawing/2014/main" id="{85B3793F-2557-4253-B87E-CB82CC819EB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8" t="38627" r="46" b="5035"/>
          <a:stretch/>
        </p:blipFill>
        <p:spPr bwMode="auto">
          <a:xfrm>
            <a:off x="811213" y="1894204"/>
            <a:ext cx="10588625" cy="3579180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181676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CBD015A-3965-4815-8E11-0081DD70DD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hu-HU" dirty="0"/>
              <a:t>Képgenerálás: </a:t>
            </a:r>
            <a:r>
              <a:rPr lang="en-US" dirty="0"/>
              <a:t>Image-to-Image Translation</a:t>
            </a:r>
            <a:endParaRPr lang="hu-HU" dirty="0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614727F2-7D30-4B21-8494-F37EDDE96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51</a:t>
            </a:fld>
            <a:endParaRPr lang="en-US" dirty="0"/>
          </a:p>
        </p:txBody>
      </p:sp>
      <p:pic>
        <p:nvPicPr>
          <p:cNvPr id="5" name="Picture 2" descr="Image result for nvidia neural network night">
            <a:hlinkClick r:id="rId2"/>
            <a:extLst>
              <a:ext uri="{FF2B5EF4-FFF2-40B4-BE49-F238E27FC236}">
                <a16:creationId xmlns:a16="http://schemas.microsoft.com/office/drawing/2014/main" id="{6B20F0E6-C633-4977-A95A-044264B3E77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44" t="1517" r="943" b="51599"/>
          <a:stretch/>
        </p:blipFill>
        <p:spPr bwMode="auto">
          <a:xfrm>
            <a:off x="811213" y="1679886"/>
            <a:ext cx="10588625" cy="4182440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245242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6314733-DC5F-49C4-AD18-FA20C472D3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Szöveg generálása </a:t>
            </a:r>
            <a:r>
              <a:rPr lang="hu-HU" dirty="0" err="1"/>
              <a:t>rekurrens</a:t>
            </a:r>
            <a:r>
              <a:rPr lang="hu-HU" dirty="0"/>
              <a:t> hálókkal</a:t>
            </a: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0B17EAE6-7118-4AA9-809F-68E1B89446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52</a:t>
            </a:fld>
            <a:endParaRPr lang="en-US" dirty="0"/>
          </a:p>
        </p:txBody>
      </p:sp>
      <p:pic>
        <p:nvPicPr>
          <p:cNvPr id="5" name="Kép helye 4">
            <a:hlinkClick r:id="rId2"/>
            <a:extLst>
              <a:ext uri="{FF2B5EF4-FFF2-40B4-BE49-F238E27FC236}">
                <a16:creationId xmlns:a16="http://schemas.microsoft.com/office/drawing/2014/main" id="{83293200-283B-4154-8861-4ACDC500D2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684" t="39684" r="-686" b="12028"/>
          <a:stretch/>
        </p:blipFill>
        <p:spPr>
          <a:xfrm>
            <a:off x="811213" y="1895125"/>
            <a:ext cx="10588625" cy="3577337"/>
          </a:xfrm>
          <a:prstGeom prst="rect">
            <a:avLst/>
          </a:prstGeom>
          <a:ln w="12700">
            <a:noFill/>
          </a:ln>
        </p:spPr>
      </p:pic>
    </p:spTree>
    <p:extLst>
      <p:ext uri="{BB962C8B-B14F-4D97-AF65-F5344CB8AC3E}">
        <p14:creationId xmlns:p14="http://schemas.microsoft.com/office/powerpoint/2010/main" val="199186630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EE98B20-9F84-481E-A594-F18239A191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hu-HU" sz="3600" dirty="0"/>
              <a:t>Gépi szöveg írás: </a:t>
            </a:r>
            <a:r>
              <a:rPr lang="hu-HU" sz="3600" dirty="0" err="1"/>
              <a:t>Transfer-based</a:t>
            </a:r>
            <a:r>
              <a:rPr lang="hu-HU" sz="3600" dirty="0"/>
              <a:t> </a:t>
            </a:r>
            <a:r>
              <a:rPr lang="hu-HU" sz="3600" dirty="0" err="1"/>
              <a:t>language</a:t>
            </a:r>
            <a:r>
              <a:rPr lang="hu-HU" sz="3600" dirty="0"/>
              <a:t> </a:t>
            </a:r>
            <a:r>
              <a:rPr lang="hu-HU" sz="3600" dirty="0" err="1"/>
              <a:t>model</a:t>
            </a:r>
            <a:endParaRPr lang="hu-HU" sz="3600" dirty="0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3B909FEB-BC9B-4065-81A8-E7153D1213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53</a:t>
            </a:fld>
            <a:endParaRPr lang="en-US" dirty="0"/>
          </a:p>
        </p:txBody>
      </p:sp>
      <p:pic>
        <p:nvPicPr>
          <p:cNvPr id="5" name="Tartalom helye 4">
            <a:hlinkClick r:id="rId2"/>
            <a:extLst>
              <a:ext uri="{FF2B5EF4-FFF2-40B4-BE49-F238E27FC236}">
                <a16:creationId xmlns:a16="http://schemas.microsoft.com/office/drawing/2014/main" id="{901150DE-D7FF-48D2-B63C-7CBEF8793C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-48" t="-146" r="46" b="42855"/>
          <a:stretch/>
        </p:blipFill>
        <p:spPr>
          <a:xfrm>
            <a:off x="811213" y="1897604"/>
            <a:ext cx="10588625" cy="3572380"/>
          </a:xfrm>
          <a:prstGeom prst="rect">
            <a:avLst/>
          </a:prstGeom>
          <a:ln w="12700">
            <a:noFill/>
          </a:ln>
        </p:spPr>
      </p:pic>
    </p:spTree>
    <p:extLst>
      <p:ext uri="{BB962C8B-B14F-4D97-AF65-F5344CB8AC3E}">
        <p14:creationId xmlns:p14="http://schemas.microsoft.com/office/powerpoint/2010/main" val="272031641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C4B3650-ECBB-47EF-8797-094093F48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Kotta generálás</a:t>
            </a: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6F83A6DF-31E2-425E-AD1B-743FBC3248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54</a:t>
            </a:fld>
            <a:endParaRPr lang="en-US" dirty="0"/>
          </a:p>
        </p:txBody>
      </p:sp>
      <p:pic>
        <p:nvPicPr>
          <p:cNvPr id="5" name="Picture 2" descr="Related image">
            <a:hlinkClick r:id="rId2"/>
            <a:extLst>
              <a:ext uri="{FF2B5EF4-FFF2-40B4-BE49-F238E27FC236}">
                <a16:creationId xmlns:a16="http://schemas.microsoft.com/office/drawing/2014/main" id="{992E5190-41CB-4860-9B4C-A24A3A908B9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" t="19962" r="-43" b="19946"/>
          <a:stretch/>
        </p:blipFill>
        <p:spPr bwMode="auto">
          <a:xfrm>
            <a:off x="811213" y="1894242"/>
            <a:ext cx="10588625" cy="3579104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518153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F58A886-B791-4761-B5D3-AE8E3C587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Arcdetektálás, arcfelismerés</a:t>
            </a: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C1317092-3E56-4829-A823-D477F1F550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55</a:t>
            </a:fld>
            <a:endParaRPr lang="en-US" dirty="0"/>
          </a:p>
        </p:txBody>
      </p:sp>
      <p:pic>
        <p:nvPicPr>
          <p:cNvPr id="5" name="Picture 2" descr="Image result for neural network facial recognition">
            <a:hlinkClick r:id="rId2"/>
            <a:extLst>
              <a:ext uri="{FF2B5EF4-FFF2-40B4-BE49-F238E27FC236}">
                <a16:creationId xmlns:a16="http://schemas.microsoft.com/office/drawing/2014/main" id="{6809D2BD-288F-42E9-89DD-A9C5BBBFEAB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97" r="-1" b="25611"/>
          <a:stretch/>
        </p:blipFill>
        <p:spPr bwMode="auto">
          <a:xfrm>
            <a:off x="791679" y="2125461"/>
            <a:ext cx="10562121" cy="3622196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08528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E6BB772-DE86-4E59-9629-BF4EEAE2E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Orvosi képfeldolgozás</a:t>
            </a: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D333407E-7E3D-4CAA-AFC0-3C0BE2CAFE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56</a:t>
            </a:fld>
            <a:endParaRPr lang="en-US" dirty="0"/>
          </a:p>
        </p:txBody>
      </p:sp>
      <p:pic>
        <p:nvPicPr>
          <p:cNvPr id="5" name="Picture 4" descr="Image result for neural network cancer">
            <a:hlinkClick r:id="rId2"/>
            <a:extLst>
              <a:ext uri="{FF2B5EF4-FFF2-40B4-BE49-F238E27FC236}">
                <a16:creationId xmlns:a16="http://schemas.microsoft.com/office/drawing/2014/main" id="{08321CA9-10E8-4E59-8F79-644666A2269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70" r="-1" b="10441"/>
          <a:stretch/>
        </p:blipFill>
        <p:spPr bwMode="auto">
          <a:xfrm>
            <a:off x="820417" y="1908164"/>
            <a:ext cx="10533383" cy="3563722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388060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37AF6A1-CFBF-47D1-88AB-B739AF4F26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Játékokban: </a:t>
            </a:r>
            <a:r>
              <a:rPr lang="hu-HU" dirty="0" err="1"/>
              <a:t>DotA</a:t>
            </a:r>
            <a:r>
              <a:rPr lang="hu-HU" dirty="0"/>
              <a:t> 2</a:t>
            </a: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48922EC8-DE9F-4DBC-8419-EBFE66C09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57</a:t>
            </a:fld>
            <a:endParaRPr lang="en-US" dirty="0"/>
          </a:p>
        </p:txBody>
      </p:sp>
      <p:pic>
        <p:nvPicPr>
          <p:cNvPr id="5" name="Picture 2" descr="Image result for dota 2 neural network">
            <a:hlinkClick r:id="rId2"/>
            <a:extLst>
              <a:ext uri="{FF2B5EF4-FFF2-40B4-BE49-F238E27FC236}">
                <a16:creationId xmlns:a16="http://schemas.microsoft.com/office/drawing/2014/main" id="{39A09009-AA86-405A-8841-A7CA225E198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8" t="30625" r="46" b="8195"/>
          <a:stretch/>
        </p:blipFill>
        <p:spPr bwMode="auto">
          <a:xfrm>
            <a:off x="811213" y="1979942"/>
            <a:ext cx="10588625" cy="3582329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965360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8861486-9842-447E-B7EA-D67B812C9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Játékokban: </a:t>
            </a:r>
            <a:r>
              <a:rPr lang="hu-HU" dirty="0" err="1"/>
              <a:t>StarCraft</a:t>
            </a:r>
            <a:r>
              <a:rPr lang="hu-HU" dirty="0"/>
              <a:t> 2 (</a:t>
            </a:r>
            <a:r>
              <a:rPr lang="hu-HU" dirty="0" err="1"/>
              <a:t>AlphaStar</a:t>
            </a:r>
            <a:r>
              <a:rPr lang="hu-HU" dirty="0"/>
              <a:t>)</a:t>
            </a: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D31B5E7A-D7A5-4800-986A-73604E02C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58</a:t>
            </a:fld>
            <a:endParaRPr lang="en-US" dirty="0"/>
          </a:p>
        </p:txBody>
      </p:sp>
      <p:pic>
        <p:nvPicPr>
          <p:cNvPr id="5" name="Picture 2" descr="Image result for alphastar starcraft ai">
            <a:hlinkClick r:id="rId2"/>
            <a:extLst>
              <a:ext uri="{FF2B5EF4-FFF2-40B4-BE49-F238E27FC236}">
                <a16:creationId xmlns:a16="http://schemas.microsoft.com/office/drawing/2014/main" id="{BE620612-3780-4170-9E3E-F06A6DE36D8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8" t="11786" r="46" b="16489"/>
          <a:stretch/>
        </p:blipFill>
        <p:spPr bwMode="auto">
          <a:xfrm>
            <a:off x="875279" y="1569280"/>
            <a:ext cx="10478521" cy="4396092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91584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284BCFD-F2B3-44EF-8D2F-50B14C86B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Önvezető járművek</a:t>
            </a: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BFE4B233-477F-47CC-AC7A-26F7B12416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59</a:t>
            </a:fld>
            <a:endParaRPr lang="en-US" dirty="0"/>
          </a:p>
        </p:txBody>
      </p:sp>
      <p:pic>
        <p:nvPicPr>
          <p:cNvPr id="5" name="Picture 2" descr="Image result for self driving car aimotive">
            <a:hlinkClick r:id="rId2"/>
            <a:extLst>
              <a:ext uri="{FF2B5EF4-FFF2-40B4-BE49-F238E27FC236}">
                <a16:creationId xmlns:a16="http://schemas.microsoft.com/office/drawing/2014/main" id="{6214B845-090B-455D-8723-7AA9E43BFBA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42" r="-1" b="38089"/>
          <a:stretch/>
        </p:blipFill>
        <p:spPr bwMode="auto">
          <a:xfrm>
            <a:off x="811213" y="1981554"/>
            <a:ext cx="10588625" cy="3579105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72190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Kép 8">
            <a:extLst>
              <a:ext uri="{FF2B5EF4-FFF2-40B4-BE49-F238E27FC236}">
                <a16:creationId xmlns:a16="http://schemas.microsoft.com/office/drawing/2014/main" id="{00877435-3E8A-42F1-84FF-0172AD496B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5336" y="0"/>
            <a:ext cx="3762103" cy="6858000"/>
          </a:xfrm>
          <a:prstGeom prst="rect">
            <a:avLst/>
          </a:prstGeom>
        </p:spPr>
      </p:pic>
      <p:sp>
        <p:nvSpPr>
          <p:cNvPr id="10" name="Cím 9">
            <a:extLst>
              <a:ext uri="{FF2B5EF4-FFF2-40B4-BE49-F238E27FC236}">
                <a16:creationId xmlns:a16="http://schemas.microsoft.com/office/drawing/2014/main" id="{DE380C36-D931-4777-8BAC-6C6BA2C755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hu-HU" b="1" dirty="0"/>
              <a:t>Top 10 technológiai trend 2019-ben a Gartner szerint</a:t>
            </a:r>
            <a:endParaRPr lang="hu-HU" dirty="0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0D19DAE5-69F2-446E-81D3-80A263C92D4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842425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220632" y="3348238"/>
            <a:ext cx="9106263" cy="1200158"/>
          </a:xfrm>
        </p:spPr>
        <p:txBody>
          <a:bodyPr/>
          <a:lstStyle/>
          <a:p>
            <a:r>
              <a:rPr lang="hu-HU" dirty="0"/>
              <a:t>Köszönöm a figyelmet!</a:t>
            </a:r>
            <a:endParaRPr lang="en-US" dirty="0"/>
          </a:p>
        </p:txBody>
      </p:sp>
      <p:sp>
        <p:nvSpPr>
          <p:cNvPr id="4" name="Title 6">
            <a:extLst>
              <a:ext uri="{FF2B5EF4-FFF2-40B4-BE49-F238E27FC236}">
                <a16:creationId xmlns:a16="http://schemas.microsoft.com/office/drawing/2014/main" id="{34BDD74C-5263-464C-AA3C-D945D23978FF}"/>
              </a:ext>
            </a:extLst>
          </p:cNvPr>
          <p:cNvSpPr txBox="1">
            <a:spLocks/>
          </p:cNvSpPr>
          <p:nvPr/>
        </p:nvSpPr>
        <p:spPr>
          <a:xfrm>
            <a:off x="4448153" y="4548395"/>
            <a:ext cx="6060413" cy="927693"/>
          </a:xfrm>
          <a:prstGeom prst="rect">
            <a:avLst/>
          </a:prstGeom>
        </p:spPr>
        <p:txBody>
          <a:bodyPr vert="horz" lIns="457135" tIns="45713" rIns="457135" bIns="45713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1" i="0" kern="12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2825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 descr="A képen képernyőkép látható&#10;&#10;A leírás teljesen megbízható">
            <a:extLst>
              <a:ext uri="{FF2B5EF4-FFF2-40B4-BE49-F238E27FC236}">
                <a16:creationId xmlns:a16="http://schemas.microsoft.com/office/drawing/2014/main" id="{88A1F934-0366-458A-B436-C97928105E0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0758" y="0"/>
            <a:ext cx="69904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9082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EBCE64B-53FB-4017-8A49-C8B6DB366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Gépi tanulás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90B4EB8A-F670-4DAC-8065-82FA5AB4D2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7E537086-DF64-45E7-B921-24C8CC335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82525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3">
            <a:extLst>
              <a:ext uri="{FF2B5EF4-FFF2-40B4-BE49-F238E27FC236}">
                <a16:creationId xmlns:a16="http://schemas.microsoft.com/office/drawing/2014/main" id="{3AF33113-09CE-43CD-82F6-E2E4B3A9E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Statisztikai eljárások</a:t>
            </a:r>
          </a:p>
        </p:txBody>
      </p:sp>
      <p:sp>
        <p:nvSpPr>
          <p:cNvPr id="5" name="Tartalom helye 4">
            <a:extLst>
              <a:ext uri="{FF2B5EF4-FFF2-40B4-BE49-F238E27FC236}">
                <a16:creationId xmlns:a16="http://schemas.microsoft.com/office/drawing/2014/main" id="{67774B9C-71F3-47C6-B7CB-CADDBBA493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A tapasztalatainkat, felfedezéseinket általánosítani szeretnénk.</a:t>
            </a:r>
          </a:p>
          <a:p>
            <a:r>
              <a:rPr lang="hu-HU" dirty="0"/>
              <a:t>Fontos annak az eldöntése, hogy a megfigyelésünk nem csak a véletlen műve. Tudnunk kell, hogy a mintánkban tapasztalt sajátosságok valóban reprezentatívak-e a teljes sokaságra, vagy csak mintavételi hiba következményei.</a:t>
            </a:r>
          </a:p>
          <a:p>
            <a:r>
              <a:rPr lang="hu-HU" dirty="0"/>
              <a:t>Fontos az interpretálhatóság, a magyarázhatóság, a modellek megértése.</a:t>
            </a:r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812702465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ésentation3" id="{6EFBBBA6-D918-6643-9690-A16DF43978CD}" vid="{7D925495-A1F2-334E-BCE2-B8E8FC3C275C}"/>
    </a:ext>
  </a:extLst>
</a:theme>
</file>

<file path=ppt/theme/theme2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E8B0AB9FCF381429FB2350922936550" ma:contentTypeVersion="5" ma:contentTypeDescription="Create a new document." ma:contentTypeScope="" ma:versionID="589e65b809d9402ab8dceca0230ce288">
  <xsd:schema xmlns:xsd="http://www.w3.org/2001/XMLSchema" xmlns:xs="http://www.w3.org/2001/XMLSchema" xmlns:p="http://schemas.microsoft.com/office/2006/metadata/properties" xmlns:ns2="740ca137-556d-4ba7-9f00-9f05a5f8f8be" xmlns:ns3="9d5173b9-cce4-49bf-87fc-5ad4908b0ccf" targetNamespace="http://schemas.microsoft.com/office/2006/metadata/properties" ma:root="true" ma:fieldsID="927fbe94633d396d0a875b9787c405b2" ns2:_="" ns3:_="">
    <xsd:import namespace="740ca137-556d-4ba7-9f00-9f05a5f8f8be"/>
    <xsd:import namespace="9d5173b9-cce4-49bf-87fc-5ad4908b0ccf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40ca137-556d-4ba7-9f00-9f05a5f8f8be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d5173b9-cce4-49bf-87fc-5ad4908b0cc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MediaServiceAutoTags" ma:internalName="MediaServiceAutoTag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514F066-4366-4B85-935A-7C5D6FE0786A}">
  <ds:schemaRefs>
    <ds:schemaRef ds:uri="740ca137-556d-4ba7-9f00-9f05a5f8f8be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purl.org/dc/terms/"/>
    <ds:schemaRef ds:uri="http://schemas.openxmlformats.org/package/2006/metadata/core-properties"/>
    <ds:schemaRef ds:uri="9d5173b9-cce4-49bf-87fc-5ad4908b0ccf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7A01FE4C-121F-4B4A-BDD7-010B08DC73A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40ca137-556d-4ba7-9f00-9f05a5f8f8be"/>
    <ds:schemaRef ds:uri="9d5173b9-cce4-49bf-87fc-5ad4908b0cc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9509FC8-CF49-4469-B691-AB928BF2A94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Telekom01</Template>
  <TotalTime>5652</TotalTime>
  <Words>2009</Words>
  <Application>Microsoft Office PowerPoint</Application>
  <PresentationFormat>Szélesvásznú</PresentationFormat>
  <Paragraphs>236</Paragraphs>
  <Slides>60</Slides>
  <Notes>15</Notes>
  <HiddenSlides>0</HiddenSlides>
  <MMClips>7</MMClips>
  <ScaleCrop>false</ScaleCrop>
  <HeadingPairs>
    <vt:vector size="6" baseType="variant">
      <vt:variant>
        <vt:lpstr>Használt betűtípusok</vt:lpstr>
      </vt:variant>
      <vt:variant>
        <vt:i4>7</vt:i4>
      </vt:variant>
      <vt:variant>
        <vt:lpstr>Téma</vt:lpstr>
      </vt:variant>
      <vt:variant>
        <vt:i4>2</vt:i4>
      </vt:variant>
      <vt:variant>
        <vt:lpstr>Diacímek</vt:lpstr>
      </vt:variant>
      <vt:variant>
        <vt:i4>60</vt:i4>
      </vt:variant>
    </vt:vector>
  </HeadingPairs>
  <TitlesOfParts>
    <vt:vector size="69" baseType="lpstr">
      <vt:lpstr>Arial</vt:lpstr>
      <vt:lpstr>Calibri</vt:lpstr>
      <vt:lpstr>Calibri Light</vt:lpstr>
      <vt:lpstr>Segoe UI</vt:lpstr>
      <vt:lpstr>Segoe UI Semibold</vt:lpstr>
      <vt:lpstr>Segoe UI Semilight</vt:lpstr>
      <vt:lpstr>Titillium</vt:lpstr>
      <vt:lpstr>Thème Office</vt:lpstr>
      <vt:lpstr>Office Theme</vt:lpstr>
      <vt:lpstr>Mesterséges Intelligencia</vt:lpstr>
      <vt:lpstr>Trendek</vt:lpstr>
      <vt:lpstr>AI trendek 2019: CB-Insights AI report</vt:lpstr>
      <vt:lpstr>PowerPoint-bemutató</vt:lpstr>
      <vt:lpstr>PowerPoint-bemutató</vt:lpstr>
      <vt:lpstr>Top 10 technológiai trend 2019-ben a Gartner szerint</vt:lpstr>
      <vt:lpstr>PowerPoint-bemutató</vt:lpstr>
      <vt:lpstr>Gépi tanulás</vt:lpstr>
      <vt:lpstr>Statisztikai eljárások</vt:lpstr>
      <vt:lpstr>Gépi tanulási eljárások</vt:lpstr>
      <vt:lpstr>A mesterséges neurális hálózatok is gépi tanulási megoldások</vt:lpstr>
      <vt:lpstr>MI vagy nem MI?</vt:lpstr>
      <vt:lpstr>MI technológai térkép</vt:lpstr>
      <vt:lpstr>Gyakori tévhitek mesterséges Neurális Hálókról és Big Datáról</vt:lpstr>
      <vt:lpstr>Anscombe's quartet: mind a 4 adathalmaz hasonló, ha csak a gyakori statisztikai mérőszámaikat nézzük (átlag, szórás, stb.) </vt:lpstr>
      <vt:lpstr>Megfigyelt együttjárás nem egyenlő okozati összefüggéssel</vt:lpstr>
      <vt:lpstr>PowerPoint-bemutató</vt:lpstr>
      <vt:lpstr>PowerPoint-bemutató</vt:lpstr>
      <vt:lpstr>PowerPoint-bemutató</vt:lpstr>
      <vt:lpstr>A Tour of Machine Learning Algorithms</vt:lpstr>
      <vt:lpstr>PowerPoint-bemutató</vt:lpstr>
      <vt:lpstr>Mikor hasznos egy modell?</vt:lpstr>
      <vt:lpstr>PowerPoint-bemutató</vt:lpstr>
      <vt:lpstr>PowerPoint-bemutató</vt:lpstr>
      <vt:lpstr>PowerPoint-bemutató</vt:lpstr>
      <vt:lpstr>Data Leakage megelőzése</vt:lpstr>
      <vt:lpstr>Mi befolyásolja a végeredményt?</vt:lpstr>
      <vt:lpstr>Gyorsan tanuló MI jól hangzik </vt:lpstr>
      <vt:lpstr>Sentdex: gépi tanulási modellek implementálása, lépésről lépésre</vt:lpstr>
      <vt:lpstr>Victor Lavrenko gépi tanulási lejátszási listái</vt:lpstr>
      <vt:lpstr>Adatbázisok építése</vt:lpstr>
      <vt:lpstr>Crowdsourcing</vt:lpstr>
      <vt:lpstr>Különös megoldások adatszerzésre</vt:lpstr>
      <vt:lpstr>Ingyenes adatbázisok</vt:lpstr>
      <vt:lpstr>Adatforrások</vt:lpstr>
      <vt:lpstr>Use Casek</vt:lpstr>
      <vt:lpstr>Ajánló rendszerek</vt:lpstr>
      <vt:lpstr>Ajánló rendszerek</vt:lpstr>
      <vt:lpstr>Ajánló rendszerek</vt:lpstr>
      <vt:lpstr>Ajánló rendszerek</vt:lpstr>
      <vt:lpstr>Természetesnyelv-feldolgozás</vt:lpstr>
      <vt:lpstr>Természetesnyelv-feldolgozás</vt:lpstr>
      <vt:lpstr>Természetesnyelv-feldolgozás elemei</vt:lpstr>
      <vt:lpstr>Képfeldolgozás</vt:lpstr>
      <vt:lpstr>Marketing</vt:lpstr>
      <vt:lpstr>Pénzügyi, banki, tőzsdei elemzések</vt:lpstr>
      <vt:lpstr>Egészségügy</vt:lpstr>
      <vt:lpstr>További példák</vt:lpstr>
      <vt:lpstr>Művészet: Style Transfer</vt:lpstr>
      <vt:lpstr>Arcgenerálás: Generative Adversarial Networks</vt:lpstr>
      <vt:lpstr>Képgenerálás: Image-to-Image Translation</vt:lpstr>
      <vt:lpstr>Szöveg generálása rekurrens hálókkal</vt:lpstr>
      <vt:lpstr>Gépi szöveg írás: Transfer-based language model</vt:lpstr>
      <vt:lpstr>Kotta generálás</vt:lpstr>
      <vt:lpstr>Arcdetektálás, arcfelismerés</vt:lpstr>
      <vt:lpstr>Orvosi képfeldolgozás</vt:lpstr>
      <vt:lpstr>Játékokban: DotA 2</vt:lpstr>
      <vt:lpstr>Játékokban: StarCraft 2 (AlphaStar)</vt:lpstr>
      <vt:lpstr>Önvezető járművek</vt:lpstr>
      <vt:lpstr>Köszönöm a figyelmet!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Adam Tarcsi;Pál Tamás;Nagyfi Richárd</dc:creator>
  <cp:lastModifiedBy>Tarcsi Ádám</cp:lastModifiedBy>
  <cp:revision>407</cp:revision>
  <cp:lastPrinted>2018-02-08T09:25:59Z</cp:lastPrinted>
  <dcterms:created xsi:type="dcterms:W3CDTF">2018-02-01T14:05:08Z</dcterms:created>
  <dcterms:modified xsi:type="dcterms:W3CDTF">2019-04-22T19:54:45Z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0x010100BE8B0AB9FCF381429FB2350922936550</vt:lpwstr>
  </property>
</Properties>
</file>